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Override PartName="/ppt/tags/tag5.xml" ContentType="application/vnd.openxmlformats-officedocument.presentationml.tags+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Default Extension="jpeg" ContentType="image/jpeg"/>
  <Override PartName="/ppt/theme/theme2.xml" ContentType="application/vnd.openxmlformats-officedocument.theme+xml"/>
  <Override PartName="/ppt/slideLayouts/slideLayout1.xml" ContentType="application/vnd.openxmlformats-officedocument.presentationml.slideLayout+xml"/>
  <Override PartName="/ppt/tags/tag1.xml" ContentType="application/vnd.openxmlformats-officedocument.presentationml.tags+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15.xml" ContentType="application/vnd.openxmlformats-officedocument.presentationml.slide+xml"/>
  <Override PartName="/ppt/slideLayouts/slideLayout12.xml" ContentType="application/vnd.openxmlformats-officedocument.presentationml.slideLayout+xml"/>
  <Override PartName="/ppt/tags/tag6.xml" ContentType="application/vnd.openxmlformats-officedocument.presentationml.tags+xml"/>
  <Override PartName="/ppt/slides/slide6.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tags/tag2.xml" ContentType="application/vnd.openxmlformats-officedocument.presentationml.tags+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slides/slide4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tags/tag3.xml" ContentType="application/vnd.openxmlformats-officedocument.presentationml.tags+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Default Extension="wdp" ContentType="image/vnd.ms-photo"/>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tags/tag4.xml" ContentType="application/vnd.openxmlformats-officedocument.presentationml.tags+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45"/>
  </p:notesMasterIdLst>
  <p:sldIdLst>
    <p:sldId id="256" r:id="rId2"/>
    <p:sldId id="298" r:id="rId3"/>
    <p:sldId id="257" r:id="rId4"/>
    <p:sldId id="258" r:id="rId5"/>
    <p:sldId id="260" r:id="rId6"/>
    <p:sldId id="273" r:id="rId7"/>
    <p:sldId id="301" r:id="rId8"/>
    <p:sldId id="302" r:id="rId9"/>
    <p:sldId id="261" r:id="rId10"/>
    <p:sldId id="259" r:id="rId11"/>
    <p:sldId id="262" r:id="rId12"/>
    <p:sldId id="263" r:id="rId13"/>
    <p:sldId id="264" r:id="rId14"/>
    <p:sldId id="265" r:id="rId15"/>
    <p:sldId id="266" r:id="rId16"/>
    <p:sldId id="267" r:id="rId17"/>
    <p:sldId id="268" r:id="rId18"/>
    <p:sldId id="278" r:id="rId19"/>
    <p:sldId id="276"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9" r:id="rId39"/>
    <p:sldId id="297" r:id="rId40"/>
    <p:sldId id="300" r:id="rId41"/>
    <p:sldId id="303" r:id="rId42"/>
    <p:sldId id="271" r:id="rId43"/>
    <p:sldId id="272" r:id="rId4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p="http://schemas.openxmlformats.org/presentationml/2006/main" xmlns:r="http://schemas.openxmlformats.org/officeDocument/2006/relationships" xmlns:a="http://schemas.openxmlformats.org/drawingml/2006/main" xmlns=""/>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p14="http://schemas.microsoft.com/office/powerpoint/2010/main" xmlns:p="http://schemas.openxmlformats.org/presentationml/2006/main" xmlns:r="http://schemas.openxmlformats.org/officeDocument/2006/relationships" xmlns:a="http://schemas.openxmlformats.org/drawingml/2006/main" xmlns="" val="1"/>
      </p:ext>
    </p:extLst>
  </p:showPr>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p15="http://schemas.microsoft.com/office/powerpoint/2012/main" xmlns:p="http://schemas.openxmlformats.org/presentationml/2006/main" xmlns:r="http://schemas.openxmlformats.org/officeDocument/2006/relationships" xmlns:a="http://schemas.openxmlformats.org/drawingml/2006/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horzBarState="maximized">
    <p:restoredLeft sz="14994" autoAdjust="0"/>
    <p:restoredTop sz="94660"/>
  </p:normalViewPr>
  <p:slideViewPr>
    <p:cSldViewPr snapToGrid="0">
      <p:cViewPr varScale="1">
        <p:scale>
          <a:sx n="143" d="100"/>
          <a:sy n="143" d="100"/>
        </p:scale>
        <p:origin x="-128" y="-4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BA6EEC-6897-4136-AB2D-717588040572}" type="datetimeFigureOut">
              <a:rPr lang="fr-FR" smtClean="0"/>
              <a:pPr/>
              <a:t>14/03/20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2AA2E1-170B-4636-BC77-1003BABFE01D}"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13140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4" name="Slide Number Placeholder 3"/>
          <p:cNvSpPr>
            <a:spLocks noGrp="1"/>
          </p:cNvSpPr>
          <p:nvPr>
            <p:ph type="sldNum" sz="quarter" idx="10"/>
          </p:nvPr>
        </p:nvSpPr>
        <p:spPr/>
        <p:txBody>
          <a:bodyPr/>
          <a:lstStyle/>
          <a:p>
            <a:fld id="{CCD9B661-DBE7-426C-B447-8678C6955706}" type="slidenum">
              <a:rPr lang="fr-FR" smtClean="0">
                <a:solidFill>
                  <a:prstClr val="black"/>
                </a:solidFill>
              </a:rPr>
              <a:pPr/>
              <a:t>18</a:t>
            </a:fld>
            <a:endParaRPr lang="fr-FR">
              <a:solidFill>
                <a:prstClr val="black"/>
              </a:solidFill>
            </a:endParaRPr>
          </a:p>
        </p:txBody>
      </p:sp>
      <p:sp>
        <p:nvSpPr>
          <p:cNvPr id="5" name="Notes Placeholder 2"/>
          <p:cNvSpPr>
            <a:spLocks noGrp="1"/>
          </p:cNvSpPr>
          <p:nvPr>
            <p:ph type="body" idx="1"/>
          </p:nvPr>
        </p:nvSpPr>
        <p:spPr>
          <a:ln>
            <a:solidFill>
              <a:srgbClr val="002060"/>
            </a:solidFill>
          </a:ln>
        </p:spPr>
        <p:txBody>
          <a:bodyPr/>
          <a:lstStyle/>
          <a:p>
            <a:r>
              <a:rPr lang="fr-FR" dirty="0"/>
              <a:t>Notes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73673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97343F6-1CF5-4DAA-B232-52927D41465A}" type="datetimeFigureOut">
              <a:rPr lang="fr-FR" smtClean="0"/>
              <a:pPr/>
              <a:t>14/03/20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29364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97343F6-1CF5-4DAA-B232-52927D41465A}" type="datetimeFigureOut">
              <a:rPr lang="fr-FR" smtClean="0"/>
              <a:pPr/>
              <a:t>14/03/20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45501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97343F6-1CF5-4DAA-B232-52927D41465A}" type="datetimeFigureOut">
              <a:rPr lang="fr-FR" smtClean="0"/>
              <a:pPr/>
              <a:t>14/03/20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73294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cSld name="3_Inter Mid Blue">
    <p:bg>
      <p:bgPr>
        <a:solidFill>
          <a:schemeClr val="accent3"/>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523763" y="2670657"/>
            <a:ext cx="8149804" cy="1128762"/>
          </a:xfrm>
        </p:spPr>
        <p:txBody>
          <a:bodyPr/>
          <a:lstStyle>
            <a:lvl1pPr>
              <a:lnSpc>
                <a:spcPts val="4665"/>
              </a:lnSpc>
              <a:defRPr sz="5200" b="0">
                <a:solidFill>
                  <a:schemeClr val="bg2"/>
                </a:solidFill>
                <a:latin typeface="Times New Roman" pitchFamily="18" charset="0"/>
              </a:defRPr>
            </a:lvl1pPr>
          </a:lstStyle>
          <a:p>
            <a:r>
              <a:rPr lang="en-US" noProof="0"/>
              <a:t>Click to edit Master title style</a:t>
            </a:r>
            <a:endParaRPr lang="fr-FR" noProof="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95641333"/>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97343F6-1CF5-4DAA-B232-52927D41465A}" type="datetimeFigureOut">
              <a:rPr lang="fr-FR" smtClean="0"/>
              <a:pPr/>
              <a:t>14/03/20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22891634"/>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97343F6-1CF5-4DAA-B232-52927D41465A}" type="datetimeFigureOut">
              <a:rPr lang="fr-FR" smtClean="0"/>
              <a:pPr/>
              <a:t>14/03/20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40462930"/>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97343F6-1CF5-4DAA-B232-52927D41465A}" type="datetimeFigureOut">
              <a:rPr lang="fr-FR" smtClean="0"/>
              <a:pPr/>
              <a:t>14/03/20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24158717"/>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97343F6-1CF5-4DAA-B232-52927D41465A}" type="datetimeFigureOut">
              <a:rPr lang="fr-FR" smtClean="0"/>
              <a:pPr/>
              <a:t>14/03/20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26901007"/>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97343F6-1CF5-4DAA-B232-52927D41465A}" type="datetimeFigureOut">
              <a:rPr lang="fr-FR" smtClean="0"/>
              <a:pPr/>
              <a:t>14/03/20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7126283"/>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97343F6-1CF5-4DAA-B232-52927D41465A}" type="datetimeFigureOut">
              <a:rPr lang="fr-FR" smtClean="0"/>
              <a:pPr/>
              <a:t>14/03/20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1093179"/>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97343F6-1CF5-4DAA-B232-52927D41465A}" type="datetimeFigureOut">
              <a:rPr lang="fr-FR" smtClean="0"/>
              <a:pPr/>
              <a:t>14/03/20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03645309"/>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97343F6-1CF5-4DAA-B232-52927D41465A}" type="datetimeFigureOut">
              <a:rPr lang="fr-FR" smtClean="0"/>
              <a:pPr/>
              <a:t>14/03/20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82479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343F6-1CF5-4DAA-B232-52927D41465A}" type="datetimeFigureOut">
              <a:rPr lang="fr-FR" smtClean="0"/>
              <a:pPr/>
              <a:t>14/03/20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0C24AE-AF87-4831-9F9B-E604094517EE}"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772346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5" Type="http://schemas.openxmlformats.org/officeDocument/2006/relationships/image" Target="../media/image1.jpeg"/><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2.xml"/><Relationship Id="rId3"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jpeg"/><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jpeg"/><Relationship Id="rId1" Type="http://schemas.openxmlformats.org/officeDocument/2006/relationships/tags" Target="../tags/tag1.xml"/><Relationship Id="rId2" Type="http://schemas.openxmlformats.org/officeDocument/2006/relationships/tags" Target="../tags/tag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2.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2"/>
            <a:ext cx="9144000" cy="2857355"/>
          </a:xfrm>
        </p:spPr>
        <p:txBody>
          <a:bodyPr>
            <a:noAutofit/>
          </a:bodyPr>
          <a:lstStyle/>
          <a:p>
            <a:r>
              <a:rPr lang="fr-FR" sz="6600" b="1" dirty="0">
                <a:solidFill>
                  <a:schemeClr val="accent5">
                    <a:lumMod val="50000"/>
                  </a:schemeClr>
                </a:solidFill>
              </a:rPr>
              <a:t>La Finance </a:t>
            </a:r>
            <a:br>
              <a:rPr lang="fr-FR" sz="6600" b="1" dirty="0">
                <a:solidFill>
                  <a:schemeClr val="accent5">
                    <a:lumMod val="50000"/>
                  </a:schemeClr>
                </a:solidFill>
              </a:rPr>
            </a:br>
            <a:r>
              <a:rPr lang="fr-FR" sz="6600" b="1" dirty="0">
                <a:solidFill>
                  <a:schemeClr val="accent5">
                    <a:lumMod val="50000"/>
                  </a:schemeClr>
                </a:solidFill>
              </a:rPr>
              <a:t>&amp;</a:t>
            </a:r>
            <a:br>
              <a:rPr lang="fr-FR" sz="6600" b="1" dirty="0">
                <a:solidFill>
                  <a:schemeClr val="accent5">
                    <a:lumMod val="50000"/>
                  </a:schemeClr>
                </a:solidFill>
              </a:rPr>
            </a:br>
            <a:r>
              <a:rPr lang="fr-FR" sz="6600" b="1" dirty="0">
                <a:solidFill>
                  <a:schemeClr val="accent5">
                    <a:lumMod val="50000"/>
                  </a:schemeClr>
                </a:solidFill>
              </a:rPr>
              <a:t>Le développement Durable</a:t>
            </a:r>
          </a:p>
        </p:txBody>
      </p:sp>
      <p:sp>
        <p:nvSpPr>
          <p:cNvPr id="3" name="Sous-titre 2"/>
          <p:cNvSpPr>
            <a:spLocks noGrp="1"/>
          </p:cNvSpPr>
          <p:nvPr>
            <p:ph type="subTitle" idx="1"/>
          </p:nvPr>
        </p:nvSpPr>
        <p:spPr>
          <a:xfrm>
            <a:off x="1523999" y="3602038"/>
            <a:ext cx="9344891" cy="2570162"/>
          </a:xfrm>
        </p:spPr>
        <p:txBody>
          <a:bodyPr>
            <a:normAutofit fontScale="70000" lnSpcReduction="20000"/>
          </a:bodyPr>
          <a:lstStyle/>
          <a:p>
            <a:endParaRPr lang="fr-FR" dirty="0"/>
          </a:p>
          <a:p>
            <a:endParaRPr lang="fr-FR" sz="4500" dirty="0"/>
          </a:p>
          <a:p>
            <a:r>
              <a:rPr lang="fr-FR" sz="3500" i="1" dirty="0">
                <a:solidFill>
                  <a:schemeClr val="accent5">
                    <a:lumMod val="50000"/>
                  </a:schemeClr>
                </a:solidFill>
              </a:rPr>
              <a:t>Par</a:t>
            </a:r>
          </a:p>
          <a:p>
            <a:r>
              <a:rPr lang="fr-FR" sz="3500" i="1" dirty="0">
                <a:solidFill>
                  <a:schemeClr val="accent5">
                    <a:lumMod val="50000"/>
                  </a:schemeClr>
                </a:solidFill>
              </a:rPr>
              <a:t>Moustapha Adrien SARR</a:t>
            </a:r>
          </a:p>
          <a:p>
            <a:r>
              <a:rPr lang="fr-FR" sz="2100" i="1" dirty="0">
                <a:solidFill>
                  <a:schemeClr val="accent5">
                    <a:lumMod val="50000"/>
                  </a:schemeClr>
                </a:solidFill>
              </a:rPr>
              <a:t>Juriste et ex Responsable RSE de banque</a:t>
            </a:r>
          </a:p>
          <a:p>
            <a:pPr algn="r"/>
            <a:r>
              <a:rPr lang="fr-FR" b="1" i="1" dirty="0"/>
              <a:t>Journées annuelles AJBEF</a:t>
            </a:r>
          </a:p>
          <a:p>
            <a:pPr algn="r"/>
            <a:r>
              <a:rPr lang="fr-FR" b="1" i="1" dirty="0"/>
              <a:t>Lomé, avril 2019</a:t>
            </a:r>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359735" y="218209"/>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71942215"/>
      </p:ext>
    </p:extLst>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dirty="0">
                <a:solidFill>
                  <a:schemeClr val="accent5">
                    <a:lumMod val="50000"/>
                  </a:schemeClr>
                </a:solidFill>
              </a:rPr>
              <a:t>LE DÉVELOPPEMENT DURABLE EN 3 PILIERS</a:t>
            </a:r>
          </a:p>
        </p:txBody>
      </p:sp>
      <p:sp>
        <p:nvSpPr>
          <p:cNvPr id="4" name="Rectangle 4"/>
          <p:cNvSpPr txBox="1">
            <a:spLocks noChangeArrowheads="1"/>
          </p:cNvSpPr>
          <p:nvPr/>
        </p:nvSpPr>
        <p:spPr>
          <a:xfrm>
            <a:off x="1908176" y="1444625"/>
            <a:ext cx="8431213" cy="762000"/>
          </a:xfrm>
          <a:prstGeom prst="rect">
            <a:avLst/>
          </a:prstGeom>
          <a:solidFill>
            <a:schemeClr val="bg2">
              <a:lumMod val="9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Wingdings 3" pitchFamily="18" charset="2"/>
              <a:buNone/>
            </a:pPr>
            <a:r>
              <a:rPr lang="fr-FR" sz="1600" b="1" dirty="0">
                <a:solidFill>
                  <a:schemeClr val="accent1">
                    <a:lumMod val="50000"/>
                  </a:schemeClr>
                </a:solidFill>
              </a:rPr>
              <a:t>« Un développement qui répond aux besoins du présent sans compromettre la capacité des générations futures à répondre aux leurs ».</a:t>
            </a:r>
            <a:r>
              <a:rPr lang="fr-FR" sz="1600" b="1" i="1" dirty="0">
                <a:solidFill>
                  <a:schemeClr val="accent1">
                    <a:lumMod val="50000"/>
                  </a:schemeClr>
                </a:solidFill>
              </a:rPr>
              <a:t>  </a:t>
            </a:r>
            <a:r>
              <a:rPr lang="fr-FR" sz="1400" i="1" dirty="0">
                <a:solidFill>
                  <a:schemeClr val="accent1">
                    <a:lumMod val="50000"/>
                  </a:schemeClr>
                </a:solidFill>
              </a:rPr>
              <a:t>(1987, rapport Brundtland – Our </a:t>
            </a:r>
            <a:r>
              <a:rPr lang="fr-FR" sz="1400" i="1" dirty="0" err="1">
                <a:solidFill>
                  <a:schemeClr val="accent1">
                    <a:lumMod val="50000"/>
                  </a:schemeClr>
                </a:solidFill>
              </a:rPr>
              <a:t>common</a:t>
            </a:r>
            <a:r>
              <a:rPr lang="fr-FR" sz="1400" i="1" dirty="0">
                <a:solidFill>
                  <a:schemeClr val="accent1">
                    <a:lumMod val="50000"/>
                  </a:schemeClr>
                </a:solidFill>
              </a:rPr>
              <a:t> Future)</a:t>
            </a:r>
            <a:r>
              <a:rPr lang="fr-FR" sz="1600" i="1" dirty="0">
                <a:solidFill>
                  <a:schemeClr val="accent1">
                    <a:lumMod val="50000"/>
                  </a:schemeClr>
                </a:solidFill>
              </a:rPr>
              <a:t>  </a:t>
            </a:r>
          </a:p>
          <a:p>
            <a:endParaRPr lang="fr-FR" sz="1600" dirty="0">
              <a:solidFill>
                <a:srgbClr val="00B050"/>
              </a:solidFill>
            </a:endParaRPr>
          </a:p>
        </p:txBody>
      </p:sp>
      <p:pic>
        <p:nvPicPr>
          <p:cNvPr id="5" name="Picture 2" descr="http://ci-2d.asso-web.com/uploaded/image-developpement-durable-jpg.jpg"/>
          <p:cNvPicPr>
            <a:picLocks noChangeAspect="1" noChangeArrowheads="1"/>
          </p:cNvPicPr>
          <p:nvPr>
            <p:custDataLst>
              <p:tags r:id="rId1"/>
            </p:custDataLst>
          </p:nvPr>
        </p:nvPicPr>
        <p:blipFill>
          <a:blip r:embed="rId3">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4">
                    <a14:imgEffect>
                      <a14:saturation sat="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022507" y="2333134"/>
            <a:ext cx="4001519" cy="28659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6" name="Rectangle 6"/>
          <p:cNvSpPr>
            <a:spLocks noChangeArrowheads="1"/>
          </p:cNvSpPr>
          <p:nvPr/>
        </p:nvSpPr>
        <p:spPr bwMode="auto">
          <a:xfrm>
            <a:off x="6126163" y="2632075"/>
            <a:ext cx="4265612" cy="24384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lgn="ctr">
                <a:solidFill>
                  <a:srgbClr val="000000"/>
                </a:solidFill>
                <a:miter lim="800000"/>
                <a:headEnd/>
                <a:tailEnd/>
              </a14:hiddenLine>
            </a:ext>
          </a:extLst>
        </p:spPr>
        <p:txBody>
          <a:bodyPr lIns="0" tIns="0" rIns="0" bIns="0"/>
          <a:lstStyle/>
          <a:p>
            <a:pPr marL="190500" indent="-190500">
              <a:lnSpc>
                <a:spcPct val="90000"/>
              </a:lnSpc>
              <a:spcBef>
                <a:spcPct val="20000"/>
              </a:spcBef>
              <a:spcAft>
                <a:spcPct val="20000"/>
              </a:spcAft>
              <a:buClr>
                <a:srgbClr val="091D5D"/>
              </a:buClr>
              <a:buSzPct val="90000"/>
              <a:tabLst>
                <a:tab pos="5715000" algn="l"/>
              </a:tabLst>
            </a:pPr>
            <a:r>
              <a:rPr lang="fr-FR" b="1" dirty="0">
                <a:solidFill>
                  <a:srgbClr val="091D5D"/>
                </a:solidFill>
                <a:latin typeface="Verdana" pitchFamily="34" charset="0"/>
                <a:cs typeface="+mn-cs"/>
              </a:rPr>
              <a:t>	Le développement durable correspond à la recherche d’un équilibre, dans les décisions d’organismes publics ou privées, entre :</a:t>
            </a:r>
          </a:p>
          <a:p>
            <a:pPr marL="457200" lvl="1" indent="-203200">
              <a:lnSpc>
                <a:spcPct val="80000"/>
              </a:lnSpc>
              <a:spcBef>
                <a:spcPct val="20000"/>
              </a:spcBef>
              <a:spcAft>
                <a:spcPct val="20000"/>
              </a:spcAft>
              <a:buClr>
                <a:srgbClr val="3342B5"/>
              </a:buClr>
              <a:buSzPct val="80000"/>
              <a:buFont typeface="Wingdings 3" pitchFamily="18" charset="2"/>
              <a:buChar char="}"/>
              <a:tabLst>
                <a:tab pos="5715000" algn="l"/>
              </a:tabLst>
            </a:pPr>
            <a:r>
              <a:rPr lang="fr-FR" sz="1600" b="1" dirty="0">
                <a:solidFill>
                  <a:srgbClr val="091D5D"/>
                </a:solidFill>
                <a:latin typeface="Verdana" pitchFamily="34" charset="0"/>
                <a:cs typeface="+mn-cs"/>
              </a:rPr>
              <a:t> un développement économique « viable », </a:t>
            </a:r>
          </a:p>
          <a:p>
            <a:pPr marL="457200" lvl="1" indent="-203200">
              <a:lnSpc>
                <a:spcPct val="80000"/>
              </a:lnSpc>
              <a:spcBef>
                <a:spcPct val="20000"/>
              </a:spcBef>
              <a:spcAft>
                <a:spcPct val="20000"/>
              </a:spcAft>
              <a:buClr>
                <a:srgbClr val="3342B5"/>
              </a:buClr>
              <a:buSzPct val="80000"/>
              <a:buFont typeface="Wingdings 3" pitchFamily="18" charset="2"/>
              <a:buChar char="}"/>
              <a:tabLst>
                <a:tab pos="5715000" algn="l"/>
              </a:tabLst>
            </a:pPr>
            <a:r>
              <a:rPr lang="fr-FR" sz="1600" b="1" dirty="0">
                <a:solidFill>
                  <a:srgbClr val="091D5D"/>
                </a:solidFill>
                <a:latin typeface="Verdana" pitchFamily="34" charset="0"/>
                <a:cs typeface="+mn-cs"/>
              </a:rPr>
              <a:t>un environnement « vivable » et </a:t>
            </a:r>
          </a:p>
          <a:p>
            <a:pPr marL="457200" lvl="1" indent="-203200">
              <a:lnSpc>
                <a:spcPct val="80000"/>
              </a:lnSpc>
              <a:spcBef>
                <a:spcPct val="20000"/>
              </a:spcBef>
              <a:spcAft>
                <a:spcPct val="20000"/>
              </a:spcAft>
              <a:buClr>
                <a:srgbClr val="3342B5"/>
              </a:buClr>
              <a:buSzPct val="80000"/>
              <a:buFont typeface="Wingdings 3" pitchFamily="18" charset="2"/>
              <a:buChar char="}"/>
              <a:tabLst>
                <a:tab pos="5715000" algn="l"/>
              </a:tabLst>
            </a:pPr>
            <a:r>
              <a:rPr lang="fr-FR" sz="1600" b="1" dirty="0">
                <a:solidFill>
                  <a:srgbClr val="091D5D"/>
                </a:solidFill>
                <a:latin typeface="Verdana" pitchFamily="34" charset="0"/>
                <a:cs typeface="+mn-cs"/>
              </a:rPr>
              <a:t>un bilan social « équitable ».</a:t>
            </a:r>
          </a:p>
          <a:p>
            <a:pPr marL="457200" lvl="1" indent="-203200">
              <a:lnSpc>
                <a:spcPct val="80000"/>
              </a:lnSpc>
              <a:spcBef>
                <a:spcPct val="20000"/>
              </a:spcBef>
              <a:spcAft>
                <a:spcPct val="20000"/>
              </a:spcAft>
              <a:buClr>
                <a:srgbClr val="3342B5"/>
              </a:buClr>
              <a:buSzPct val="80000"/>
              <a:tabLst>
                <a:tab pos="5715000" algn="l"/>
              </a:tabLst>
            </a:pPr>
            <a:endParaRPr lang="fr-FR" dirty="0">
              <a:solidFill>
                <a:srgbClr val="A13D3A"/>
              </a:solidFill>
              <a:latin typeface="Verdana" pitchFamily="34" charset="0"/>
              <a:cs typeface="+mn-cs"/>
            </a:endParaRPr>
          </a:p>
        </p:txBody>
      </p:sp>
      <p:sp>
        <p:nvSpPr>
          <p:cNvPr id="7" name="Rectangle 8"/>
          <p:cNvSpPr>
            <a:spLocks noChangeArrowheads="1"/>
          </p:cNvSpPr>
          <p:nvPr/>
        </p:nvSpPr>
        <p:spPr bwMode="auto">
          <a:xfrm>
            <a:off x="2022475" y="5183188"/>
            <a:ext cx="8345488" cy="167481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lgn="ctr">
                <a:solidFill>
                  <a:srgbClr val="000000"/>
                </a:solidFill>
                <a:miter lim="800000"/>
                <a:headEnd/>
                <a:tailEnd/>
              </a14:hiddenLine>
            </a:ext>
          </a:extLst>
        </p:spPr>
        <p:txBody>
          <a:bodyPr lIns="0" tIns="0" rIns="0" bIns="0"/>
          <a:lstStyle/>
          <a:p>
            <a:pPr marL="190500" indent="-190500">
              <a:spcBef>
                <a:spcPct val="20000"/>
              </a:spcBef>
              <a:spcAft>
                <a:spcPct val="20000"/>
              </a:spcAft>
              <a:buClr>
                <a:srgbClr val="091D5D"/>
              </a:buClr>
              <a:buSzPct val="90000"/>
              <a:tabLst>
                <a:tab pos="5715000" algn="l"/>
              </a:tabLst>
            </a:pPr>
            <a:r>
              <a:rPr lang="fr-FR" sz="1600" b="1" dirty="0">
                <a:solidFill>
                  <a:srgbClr val="091D5D"/>
                </a:solidFill>
                <a:latin typeface="Verdana" pitchFamily="34" charset="0"/>
                <a:cs typeface="+mn-cs"/>
              </a:rPr>
              <a:t>« La responsabilité sociale des entreprises (RSE) est un concept dans lequel les entreprises intègrent les préoccupations sociales, environnementales, et économiques dans leurs activités et dans leurs interactions avec leurs parties prenantes sur une base volontaire ». </a:t>
            </a:r>
          </a:p>
          <a:p>
            <a:pPr marL="190500" indent="-190500" algn="r">
              <a:spcBef>
                <a:spcPct val="20000"/>
              </a:spcBef>
              <a:spcAft>
                <a:spcPct val="20000"/>
              </a:spcAft>
              <a:buClr>
                <a:srgbClr val="091D5D"/>
              </a:buClr>
              <a:buSzPct val="90000"/>
              <a:tabLst>
                <a:tab pos="5715000" algn="l"/>
              </a:tabLst>
            </a:pPr>
            <a:r>
              <a:rPr lang="fr-FR" sz="1400" i="1" dirty="0">
                <a:solidFill>
                  <a:srgbClr val="091D5D"/>
                </a:solidFill>
                <a:latin typeface="Verdana" pitchFamily="34" charset="0"/>
                <a:cs typeface="+mn-cs"/>
              </a:rPr>
              <a:t>Livre vert (Commission Green </a:t>
            </a:r>
            <a:r>
              <a:rPr lang="fr-FR" sz="1400" i="1" dirty="0" err="1">
                <a:solidFill>
                  <a:srgbClr val="091D5D"/>
                </a:solidFill>
                <a:latin typeface="Verdana" pitchFamily="34" charset="0"/>
                <a:cs typeface="+mn-cs"/>
              </a:rPr>
              <a:t>Paper</a:t>
            </a:r>
            <a:r>
              <a:rPr lang="fr-FR" sz="1400" i="1" dirty="0">
                <a:solidFill>
                  <a:srgbClr val="091D5D"/>
                </a:solidFill>
                <a:latin typeface="Verdana" pitchFamily="34" charset="0"/>
                <a:cs typeface="+mn-cs"/>
              </a:rPr>
              <a:t> 2001 “</a:t>
            </a:r>
            <a:r>
              <a:rPr lang="fr-FR" sz="1400" i="1" dirty="0" err="1">
                <a:solidFill>
                  <a:srgbClr val="091D5D"/>
                </a:solidFill>
                <a:latin typeface="Verdana" pitchFamily="34" charset="0"/>
                <a:cs typeface="+mn-cs"/>
              </a:rPr>
              <a:t>Promoting</a:t>
            </a:r>
            <a:r>
              <a:rPr lang="fr-FR" sz="1400" i="1" dirty="0">
                <a:solidFill>
                  <a:srgbClr val="091D5D"/>
                </a:solidFill>
                <a:latin typeface="Verdana" pitchFamily="34" charset="0"/>
                <a:cs typeface="+mn-cs"/>
              </a:rPr>
              <a:t> a </a:t>
            </a:r>
            <a:r>
              <a:rPr lang="fr-FR" sz="1400" i="1" dirty="0" err="1">
                <a:solidFill>
                  <a:srgbClr val="091D5D"/>
                </a:solidFill>
                <a:latin typeface="Verdana" pitchFamily="34" charset="0"/>
                <a:cs typeface="+mn-cs"/>
              </a:rPr>
              <a:t>European</a:t>
            </a:r>
            <a:r>
              <a:rPr lang="fr-FR" sz="1400" i="1" dirty="0">
                <a:solidFill>
                  <a:srgbClr val="091D5D"/>
                </a:solidFill>
                <a:latin typeface="Verdana" pitchFamily="34" charset="0"/>
                <a:cs typeface="+mn-cs"/>
              </a:rPr>
              <a:t> Framework for </a:t>
            </a:r>
            <a:r>
              <a:rPr lang="fr-FR" sz="1400" i="1" dirty="0" err="1">
                <a:solidFill>
                  <a:srgbClr val="091D5D"/>
                </a:solidFill>
                <a:latin typeface="Verdana" pitchFamily="34" charset="0"/>
                <a:cs typeface="+mn-cs"/>
              </a:rPr>
              <a:t>Corporate</a:t>
            </a:r>
            <a:r>
              <a:rPr lang="fr-FR" sz="1400" i="1" dirty="0">
                <a:solidFill>
                  <a:srgbClr val="091D5D"/>
                </a:solidFill>
                <a:latin typeface="Verdana" pitchFamily="34" charset="0"/>
                <a:cs typeface="+mn-cs"/>
              </a:rPr>
              <a:t> Social </a:t>
            </a:r>
            <a:r>
              <a:rPr lang="fr-FR" sz="1400" i="1" dirty="0" err="1">
                <a:solidFill>
                  <a:srgbClr val="091D5D"/>
                </a:solidFill>
                <a:latin typeface="Verdana" pitchFamily="34" charset="0"/>
                <a:cs typeface="+mn-cs"/>
              </a:rPr>
              <a:t>Responsibility</a:t>
            </a:r>
            <a:r>
              <a:rPr lang="fr-FR" sz="1400" i="1" dirty="0">
                <a:solidFill>
                  <a:srgbClr val="091D5D"/>
                </a:solidFill>
                <a:latin typeface="Verdana" pitchFamily="34" charset="0"/>
                <a:cs typeface="+mn-cs"/>
              </a:rPr>
              <a:t>”  </a:t>
            </a:r>
          </a:p>
        </p:txBody>
      </p:sp>
      <p:pic>
        <p:nvPicPr>
          <p:cNvPr id="8" name="Image 7"/>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844645" y="146122"/>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1810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20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20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20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20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solidFill>
                  <a:srgbClr val="002060"/>
                </a:solidFill>
              </a:rPr>
              <a:t>LE </a:t>
            </a:r>
            <a:r>
              <a:rPr lang="fr-FR" sz="3600" b="1" dirty="0">
                <a:solidFill>
                  <a:schemeClr val="accent5">
                    <a:lumMod val="50000"/>
                  </a:schemeClr>
                </a:solidFill>
              </a:rPr>
              <a:t>DÉVELOPPEMENT DURABLE DANS L’ENTREPRISE</a:t>
            </a:r>
            <a:endParaRPr lang="fr-FR" sz="3600" b="1" dirty="0">
              <a:solidFill>
                <a:srgbClr val="002060"/>
              </a:solidFill>
            </a:endParaRPr>
          </a:p>
        </p:txBody>
      </p:sp>
      <p:sp>
        <p:nvSpPr>
          <p:cNvPr id="4" name="Espace réservé du texte 2"/>
          <p:cNvSpPr>
            <a:spLocks noGrp="1"/>
          </p:cNvSpPr>
          <p:nvPr>
            <p:ph idx="1"/>
            <p:custDataLst>
              <p:tags r:id="rId1"/>
            </p:custDataLst>
          </p:nvPr>
        </p:nvSpPr>
        <p:spPr/>
        <p:txBody>
          <a:bodyPr>
            <a:normAutofit fontScale="85000" lnSpcReduction="20000"/>
          </a:bodyPr>
          <a:lstStyle/>
          <a:p>
            <a:endParaRPr lang="fr-CA" sz="1800" b="1" i="1" dirty="0">
              <a:solidFill>
                <a:srgbClr val="002060"/>
              </a:solidFill>
              <a:effectLst>
                <a:outerShdw blurRad="38100" dist="38100" dir="2700000" algn="tl">
                  <a:srgbClr val="000000">
                    <a:alpha val="43137"/>
                  </a:srgbClr>
                </a:outerShdw>
              </a:effectLst>
            </a:endParaRPr>
          </a:p>
          <a:p>
            <a:r>
              <a:rPr lang="fr-CA" b="1" i="1" dirty="0">
                <a:solidFill>
                  <a:srgbClr val="002060"/>
                </a:solidFill>
                <a:effectLst>
                  <a:outerShdw blurRad="38100" dist="38100" dir="2700000" algn="tl">
                    <a:srgbClr val="000000">
                      <a:alpha val="43137"/>
                    </a:srgbClr>
                  </a:outerShdw>
                </a:effectLst>
              </a:rPr>
              <a:t>C’est quoi? </a:t>
            </a:r>
            <a:r>
              <a:rPr lang="fr-CA" dirty="0">
                <a:solidFill>
                  <a:srgbClr val="002060"/>
                </a:solidFill>
              </a:rPr>
              <a:t>Une manière responsable de faire des affaires qui diminue les effets négatifs de nos activités et qui augmente nos contributions positives économiques, environnementales et sociales</a:t>
            </a:r>
          </a:p>
          <a:p>
            <a:pPr marL="0" indent="0">
              <a:buNone/>
            </a:pPr>
            <a:endParaRPr lang="fr-CA" dirty="0">
              <a:solidFill>
                <a:srgbClr val="002060"/>
              </a:solidFill>
            </a:endParaRPr>
          </a:p>
          <a:p>
            <a:r>
              <a:rPr lang="fr-CA" b="1" i="1" dirty="0">
                <a:solidFill>
                  <a:srgbClr val="002060"/>
                </a:solidFill>
                <a:effectLst>
                  <a:outerShdw blurRad="38100" dist="38100" dir="2700000" algn="tl">
                    <a:srgbClr val="000000">
                      <a:alpha val="43137"/>
                    </a:srgbClr>
                  </a:outerShdw>
                </a:effectLst>
              </a:rPr>
              <a:t>C’est comment? </a:t>
            </a:r>
            <a:r>
              <a:rPr lang="fr-CA" dirty="0">
                <a:solidFill>
                  <a:srgbClr val="002060"/>
                </a:solidFill>
              </a:rPr>
              <a:t>En ayant une meilleure compréhension de nos effets négatifs et de nos parties prenantes</a:t>
            </a:r>
          </a:p>
          <a:p>
            <a:pPr marL="0" indent="0">
              <a:buNone/>
            </a:pPr>
            <a:endParaRPr lang="fr-CA" dirty="0">
              <a:solidFill>
                <a:srgbClr val="002060"/>
              </a:solidFill>
            </a:endParaRPr>
          </a:p>
          <a:p>
            <a:r>
              <a:rPr lang="fr-CA" b="1" i="1" dirty="0">
                <a:solidFill>
                  <a:srgbClr val="002060"/>
                </a:solidFill>
                <a:effectLst>
                  <a:outerShdw blurRad="38100" dist="38100" dir="2700000" algn="tl">
                    <a:srgbClr val="000000">
                      <a:alpha val="43137"/>
                    </a:srgbClr>
                  </a:outerShdw>
                </a:effectLst>
              </a:rPr>
              <a:t>Et Pourquoi (bénéfices)? </a:t>
            </a:r>
            <a:r>
              <a:rPr lang="fr-CA" dirty="0">
                <a:solidFill>
                  <a:srgbClr val="002060"/>
                </a:solidFill>
              </a:rPr>
              <a:t>Pour diminuer nos risques et accroitre nos occasions d’affaires</a:t>
            </a:r>
          </a:p>
          <a:p>
            <a:pPr marL="0" indent="0">
              <a:buNone/>
            </a:pPr>
            <a:endParaRPr lang="fr-CA" dirty="0">
              <a:solidFill>
                <a:srgbClr val="002060"/>
              </a:solidFill>
            </a:endParaRPr>
          </a:p>
          <a:p>
            <a:pPr marL="0" indent="0" algn="ctr">
              <a:buNone/>
            </a:pPr>
            <a:r>
              <a:rPr lang="fr-CA" b="1" i="1" dirty="0">
                <a:solidFill>
                  <a:srgbClr val="002060"/>
                </a:solidFill>
              </a:rPr>
              <a:t>Le développement durable dans l’entreprise c’est la mise en œuvre de sa politique RSE.</a:t>
            </a:r>
          </a:p>
        </p:txBody>
      </p:sp>
      <p:pic>
        <p:nvPicPr>
          <p:cNvPr id="5" name="Image 4"/>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335491" y="230188"/>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15978303"/>
      </p:ext>
    </p:extLst>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876300" y="365125"/>
            <a:ext cx="10515600" cy="1325563"/>
          </a:xfrm>
        </p:spPr>
        <p:txBody>
          <a:bodyPr/>
          <a:lstStyle/>
          <a:p>
            <a:r>
              <a:rPr lang="fr-FR" b="1" dirty="0">
                <a:solidFill>
                  <a:srgbClr val="002060"/>
                </a:solidFill>
              </a:rPr>
              <a:t>La RSE selon la norme ISO 26000 </a:t>
            </a:r>
          </a:p>
        </p:txBody>
      </p:sp>
      <p:sp>
        <p:nvSpPr>
          <p:cNvPr id="3" name="Espace réservé du contenu 2"/>
          <p:cNvSpPr>
            <a:spLocks noGrp="1"/>
          </p:cNvSpPr>
          <p:nvPr>
            <p:ph idx="1"/>
          </p:nvPr>
        </p:nvSpPr>
        <p:spPr>
          <a:xfrm>
            <a:off x="550719" y="1469122"/>
            <a:ext cx="11139054" cy="5472005"/>
          </a:xfrm>
        </p:spPr>
        <p:txBody>
          <a:bodyPr>
            <a:normAutofit fontScale="40000" lnSpcReduction="20000"/>
          </a:bodyPr>
          <a:lstStyle/>
          <a:p>
            <a:pPr>
              <a:defRPr/>
            </a:pPr>
            <a:r>
              <a:rPr lang="fr-FR" sz="4500" dirty="0">
                <a:solidFill>
                  <a:srgbClr val="002060"/>
                </a:solidFill>
              </a:rPr>
              <a:t>L'ISO 26000 </a:t>
            </a:r>
            <a:r>
              <a:rPr lang="fr-FR" sz="4500" b="1" dirty="0">
                <a:solidFill>
                  <a:srgbClr val="002060"/>
                </a:solidFill>
              </a:rPr>
              <a:t>définit la responsabilité sociétale comme :</a:t>
            </a:r>
            <a:r>
              <a:rPr lang="fr-FR" sz="4500" dirty="0">
                <a:solidFill>
                  <a:srgbClr val="002060"/>
                </a:solidFill>
              </a:rPr>
              <a:t/>
            </a:r>
            <a:br>
              <a:rPr lang="fr-FR" sz="4500" dirty="0">
                <a:solidFill>
                  <a:srgbClr val="002060"/>
                </a:solidFill>
              </a:rPr>
            </a:br>
            <a:r>
              <a:rPr lang="fr-FR" sz="4500" dirty="0">
                <a:solidFill>
                  <a:srgbClr val="002060"/>
                </a:solidFill>
              </a:rPr>
              <a:t>« </a:t>
            </a:r>
            <a:r>
              <a:rPr lang="fr-FR" sz="4500" b="1" dirty="0">
                <a:solidFill>
                  <a:srgbClr val="002060"/>
                </a:solidFill>
              </a:rPr>
              <a:t>Responsabilité d’une organisation vis-à-vis des impacts de ses décisions et de ses activités sur la société et sur l’environnement, se traduisant par un comportement transparent et éthique qui :</a:t>
            </a:r>
          </a:p>
          <a:p>
            <a:pPr>
              <a:defRPr/>
            </a:pPr>
            <a:r>
              <a:rPr lang="fr-FR" sz="4500" dirty="0">
                <a:solidFill>
                  <a:srgbClr val="002060"/>
                </a:solidFill>
              </a:rPr>
              <a:t>contribue au développement durable y compris à la santé et au bien-être de la société</a:t>
            </a:r>
          </a:p>
          <a:p>
            <a:pPr>
              <a:defRPr/>
            </a:pPr>
            <a:r>
              <a:rPr lang="fr-FR" sz="4500" dirty="0">
                <a:solidFill>
                  <a:srgbClr val="002060"/>
                </a:solidFill>
              </a:rPr>
              <a:t>prend en compte les attentes des parties prenantes</a:t>
            </a:r>
          </a:p>
          <a:p>
            <a:pPr>
              <a:defRPr/>
            </a:pPr>
            <a:r>
              <a:rPr lang="fr-FR" sz="4500" dirty="0">
                <a:solidFill>
                  <a:srgbClr val="002060"/>
                </a:solidFill>
              </a:rPr>
              <a:t>respecte les lois en vigueur et est compatible avec les normes internationales</a:t>
            </a:r>
          </a:p>
          <a:p>
            <a:pPr>
              <a:defRPr/>
            </a:pPr>
            <a:r>
              <a:rPr lang="fr-FR" sz="4500" dirty="0">
                <a:solidFill>
                  <a:srgbClr val="002060"/>
                </a:solidFill>
              </a:rPr>
              <a:t>est intégré dans l’ensemble de l’organisation et mis en œuvre dans ses relations</a:t>
            </a:r>
          </a:p>
          <a:p>
            <a:pPr marL="0" indent="0">
              <a:buNone/>
              <a:defRPr/>
            </a:pPr>
            <a:r>
              <a:rPr lang="fr-FR" sz="4500" dirty="0">
                <a:solidFill>
                  <a:srgbClr val="002060"/>
                </a:solidFill>
              </a:rPr>
              <a:t/>
            </a:r>
            <a:br>
              <a:rPr lang="fr-FR" sz="4500" dirty="0">
                <a:solidFill>
                  <a:srgbClr val="002060"/>
                </a:solidFill>
              </a:rPr>
            </a:br>
            <a:r>
              <a:rPr lang="fr-FR" sz="4500" b="1" dirty="0">
                <a:solidFill>
                  <a:srgbClr val="002060"/>
                </a:solidFill>
              </a:rPr>
              <a:t>Elle décrit deux pratiques fondamentales de responsabilité sociétale que sont :</a:t>
            </a:r>
          </a:p>
          <a:p>
            <a:pPr>
              <a:defRPr/>
            </a:pPr>
            <a:r>
              <a:rPr lang="fr-FR" sz="4500" dirty="0">
                <a:solidFill>
                  <a:srgbClr val="002060"/>
                </a:solidFill>
              </a:rPr>
              <a:t>l'identification des impacts des décisions et activités de l'organisation au regard des questions centrales de l'ISO 26000</a:t>
            </a:r>
          </a:p>
          <a:p>
            <a:pPr>
              <a:defRPr/>
            </a:pPr>
            <a:r>
              <a:rPr lang="fr-FR" sz="4500" dirty="0">
                <a:solidFill>
                  <a:srgbClr val="002060"/>
                </a:solidFill>
              </a:rPr>
              <a:t>l'identification des parties prenantes et le dialogue avec celles-ci.</a:t>
            </a:r>
          </a:p>
          <a:p>
            <a:pPr marL="0" indent="0">
              <a:buNone/>
              <a:defRPr/>
            </a:pPr>
            <a:endParaRPr lang="fr-FR" sz="4500" dirty="0">
              <a:solidFill>
                <a:srgbClr val="002060"/>
              </a:solidFill>
            </a:endParaRPr>
          </a:p>
          <a:p>
            <a:pPr marL="0" indent="0">
              <a:buNone/>
              <a:defRPr/>
            </a:pPr>
            <a:r>
              <a:rPr lang="fr-FR" sz="4500" b="1" dirty="0">
                <a:solidFill>
                  <a:srgbClr val="002060"/>
                </a:solidFill>
              </a:rPr>
              <a:t>Ces deux pratiques visent à déterminer les domaines d’action pertinents et prioritaires pour une organisation à partir :</a:t>
            </a:r>
            <a:endParaRPr lang="fr-FR" sz="4500" dirty="0">
              <a:solidFill>
                <a:srgbClr val="002060"/>
              </a:solidFill>
            </a:endParaRPr>
          </a:p>
          <a:p>
            <a:pPr>
              <a:defRPr/>
            </a:pPr>
            <a:r>
              <a:rPr lang="fr-FR" sz="4500" dirty="0">
                <a:solidFill>
                  <a:srgbClr val="002060"/>
                </a:solidFill>
              </a:rPr>
              <a:t>Des impacts sur l’ensemble de la chaîne de valeur (cycle de vie de l’activité/produit/service)</a:t>
            </a:r>
          </a:p>
          <a:p>
            <a:pPr>
              <a:defRPr/>
            </a:pPr>
            <a:r>
              <a:rPr lang="fr-FR" sz="4500" dirty="0">
                <a:solidFill>
                  <a:srgbClr val="002060"/>
                </a:solidFill>
              </a:rPr>
              <a:t>De la prise en compte systématique des 7 questions centrales</a:t>
            </a:r>
          </a:p>
          <a:p>
            <a:pPr>
              <a:defRPr/>
            </a:pPr>
            <a:r>
              <a:rPr lang="fr-FR" sz="4500" dirty="0">
                <a:solidFill>
                  <a:srgbClr val="002060"/>
                </a:solidFill>
              </a:rPr>
              <a:t>D’un périmètre étendu de sa responsabilité au sein de sa sphère d’influence</a:t>
            </a:r>
          </a:p>
          <a:p>
            <a:pPr>
              <a:defRPr/>
            </a:pPr>
            <a:r>
              <a:rPr lang="fr-FR" sz="4500" dirty="0">
                <a:solidFill>
                  <a:srgbClr val="002060"/>
                </a:solidFill>
              </a:rPr>
              <a:t>De ses parties prenantes.</a:t>
            </a:r>
          </a:p>
          <a:p>
            <a:endParaRPr lang="fr-FR" dirty="0"/>
          </a:p>
        </p:txBody>
      </p:sp>
      <p:pic>
        <p:nvPicPr>
          <p:cNvPr id="4" name="Picture 6" descr="http://www.decisionsdurables.com/wp-content/uploads/Logo-ISO-260001.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458669" y="582955"/>
            <a:ext cx="2517775" cy="66833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74843906"/>
      </p:ext>
    </p:extLst>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543755" y="208672"/>
            <a:ext cx="10515600" cy="1325563"/>
          </a:xfrm>
        </p:spPr>
        <p:txBody>
          <a:bodyPr>
            <a:normAutofit/>
          </a:bodyPr>
          <a:lstStyle/>
          <a:p>
            <a:pPr algn="ctr"/>
            <a:r>
              <a:rPr lang="fr-FR" sz="4000" b="1" dirty="0">
                <a:solidFill>
                  <a:schemeClr val="accent5">
                    <a:lumMod val="50000"/>
                  </a:schemeClr>
                </a:solidFill>
              </a:rPr>
              <a:t>Les 7 questions centrales d’une démarche RSE selon la norme ISO26000</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508535" y="1690688"/>
            <a:ext cx="2201863" cy="58261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5" name="Freeform 11"/>
          <p:cNvSpPr>
            <a:spLocks/>
          </p:cNvSpPr>
          <p:nvPr/>
        </p:nvSpPr>
        <p:spPr bwMode="auto">
          <a:xfrm rot="5400000">
            <a:off x="5236405" y="2451894"/>
            <a:ext cx="1425575" cy="1128713"/>
          </a:xfrm>
          <a:custGeom>
            <a:avLst/>
            <a:gdLst>
              <a:gd name="T0" fmla="*/ 0 w 2312"/>
              <a:gd name="T1" fmla="*/ 0 h 1823"/>
              <a:gd name="T2" fmla="*/ 708 w 2312"/>
              <a:gd name="T3" fmla="*/ 0 h 1823"/>
              <a:gd name="T4" fmla="*/ 708 w 2312"/>
              <a:gd name="T5" fmla="*/ 284 h 1823"/>
              <a:gd name="T6" fmla="*/ 785 w 2312"/>
              <a:gd name="T7" fmla="*/ 256 h 1823"/>
              <a:gd name="T8" fmla="*/ 896 w 2312"/>
              <a:gd name="T9" fmla="*/ 390 h 1823"/>
              <a:gd name="T10" fmla="*/ 799 w 2312"/>
              <a:gd name="T11" fmla="*/ 509 h 1823"/>
              <a:gd name="T12" fmla="*/ 708 w 2312"/>
              <a:gd name="T13" fmla="*/ 490 h 1823"/>
              <a:gd name="T14" fmla="*/ 708 w 2312"/>
              <a:gd name="T15" fmla="*/ 771 h 1823"/>
              <a:gd name="T16" fmla="*/ 447 w 2312"/>
              <a:gd name="T17" fmla="*/ 771 h 1823"/>
              <a:gd name="T18" fmla="*/ 466 w 2312"/>
              <a:gd name="T19" fmla="*/ 670 h 1823"/>
              <a:gd name="T20" fmla="*/ 356 w 2312"/>
              <a:gd name="T21" fmla="*/ 568 h 1823"/>
              <a:gd name="T22" fmla="*/ 236 w 2312"/>
              <a:gd name="T23" fmla="*/ 685 h 1823"/>
              <a:gd name="T24" fmla="*/ 261 w 2312"/>
              <a:gd name="T25" fmla="*/ 771 h 1823"/>
              <a:gd name="T26" fmla="*/ 0 w 2312"/>
              <a:gd name="T27" fmla="*/ 771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solidFill>
            <a:schemeClr val="accent1">
              <a:lumMod val="75000"/>
            </a:schemeClr>
          </a:solidFill>
          <a:ln w="12700">
            <a:solidFill>
              <a:schemeClr val="bg1"/>
            </a:solidFill>
            <a:round/>
            <a:headEnd/>
            <a:tailEnd/>
          </a:ln>
        </p:spPr>
        <p:txBody>
          <a:bodyPr wrap="none" lIns="36000" tIns="36000" rIns="36000" bIns="36000" anchor="ctr"/>
          <a:lstStyle/>
          <a:p>
            <a:pPr algn="ctr">
              <a:defRPr/>
            </a:pPr>
            <a:endParaRPr lang="en-US" sz="1400" dirty="0">
              <a:solidFill>
                <a:srgbClr val="00B0F0"/>
              </a:solidFill>
            </a:endParaRPr>
          </a:p>
        </p:txBody>
      </p:sp>
      <p:sp>
        <p:nvSpPr>
          <p:cNvPr id="6" name="Freeform 11"/>
          <p:cNvSpPr>
            <a:spLocks/>
          </p:cNvSpPr>
          <p:nvPr/>
        </p:nvSpPr>
        <p:spPr bwMode="auto">
          <a:xfrm>
            <a:off x="4270049" y="2303463"/>
            <a:ext cx="1425575" cy="1128713"/>
          </a:xfrm>
          <a:custGeom>
            <a:avLst/>
            <a:gdLst>
              <a:gd name="T0" fmla="*/ 0 w 2312"/>
              <a:gd name="T1" fmla="*/ 0 h 1823"/>
              <a:gd name="T2" fmla="*/ 708 w 2312"/>
              <a:gd name="T3" fmla="*/ 0 h 1823"/>
              <a:gd name="T4" fmla="*/ 708 w 2312"/>
              <a:gd name="T5" fmla="*/ 284 h 1823"/>
              <a:gd name="T6" fmla="*/ 785 w 2312"/>
              <a:gd name="T7" fmla="*/ 256 h 1823"/>
              <a:gd name="T8" fmla="*/ 896 w 2312"/>
              <a:gd name="T9" fmla="*/ 390 h 1823"/>
              <a:gd name="T10" fmla="*/ 799 w 2312"/>
              <a:gd name="T11" fmla="*/ 509 h 1823"/>
              <a:gd name="T12" fmla="*/ 708 w 2312"/>
              <a:gd name="T13" fmla="*/ 490 h 1823"/>
              <a:gd name="T14" fmla="*/ 708 w 2312"/>
              <a:gd name="T15" fmla="*/ 771 h 1823"/>
              <a:gd name="T16" fmla="*/ 447 w 2312"/>
              <a:gd name="T17" fmla="*/ 771 h 1823"/>
              <a:gd name="T18" fmla="*/ 466 w 2312"/>
              <a:gd name="T19" fmla="*/ 670 h 1823"/>
              <a:gd name="T20" fmla="*/ 356 w 2312"/>
              <a:gd name="T21" fmla="*/ 568 h 1823"/>
              <a:gd name="T22" fmla="*/ 236 w 2312"/>
              <a:gd name="T23" fmla="*/ 685 h 1823"/>
              <a:gd name="T24" fmla="*/ 261 w 2312"/>
              <a:gd name="T25" fmla="*/ 771 h 1823"/>
              <a:gd name="T26" fmla="*/ 0 w 2312"/>
              <a:gd name="T27" fmla="*/ 771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solidFill>
            <a:srgbClr val="92D050"/>
          </a:solidFill>
          <a:ln w="12700">
            <a:solidFill>
              <a:schemeClr val="bg1"/>
            </a:solidFill>
            <a:round/>
            <a:headEnd/>
            <a:tailEnd/>
          </a:ln>
        </p:spPr>
        <p:txBody>
          <a:bodyPr wrap="none" lIns="36000" tIns="36000" rIns="36000" bIns="36000" anchor="ctr"/>
          <a:lstStyle/>
          <a:p>
            <a:pPr algn="ctr">
              <a:defRPr/>
            </a:pPr>
            <a:endParaRPr lang="en-US" sz="1400" dirty="0">
              <a:solidFill>
                <a:srgbClr val="FFFFFF"/>
              </a:solidFill>
            </a:endParaRPr>
          </a:p>
        </p:txBody>
      </p:sp>
      <p:sp>
        <p:nvSpPr>
          <p:cNvPr id="10" name="Freeform 6"/>
          <p:cNvSpPr>
            <a:spLocks/>
          </p:cNvSpPr>
          <p:nvPr/>
        </p:nvSpPr>
        <p:spPr bwMode="auto">
          <a:xfrm>
            <a:off x="3998041" y="3095443"/>
            <a:ext cx="1427163" cy="1423988"/>
          </a:xfrm>
          <a:custGeom>
            <a:avLst/>
            <a:gdLst>
              <a:gd name="T0" fmla="*/ 2147483647 w 850"/>
              <a:gd name="T1" fmla="*/ 2147483647 h 853"/>
              <a:gd name="T2" fmla="*/ 2147483647 w 850"/>
              <a:gd name="T3" fmla="*/ 2147483647 h 853"/>
              <a:gd name="T4" fmla="*/ 2147483647 w 850"/>
              <a:gd name="T5" fmla="*/ 2147483647 h 853"/>
              <a:gd name="T6" fmla="*/ 2147483647 w 850"/>
              <a:gd name="T7" fmla="*/ 2147483647 h 853"/>
              <a:gd name="T8" fmla="*/ 2147483647 w 850"/>
              <a:gd name="T9" fmla="*/ 2147483647 h 853"/>
              <a:gd name="T10" fmla="*/ 0 w 850"/>
              <a:gd name="T11" fmla="*/ 2147483647 h 853"/>
              <a:gd name="T12" fmla="*/ 2147483647 w 850"/>
              <a:gd name="T13" fmla="*/ 2147483647 h 853"/>
              <a:gd name="T14" fmla="*/ 2147483647 w 850"/>
              <a:gd name="T15" fmla="*/ 2147483647 h 853"/>
              <a:gd name="T16" fmla="*/ 2147483647 w 850"/>
              <a:gd name="T17" fmla="*/ 2147483647 h 853"/>
              <a:gd name="T18" fmla="*/ 2147483647 w 850"/>
              <a:gd name="T19" fmla="*/ 2147483647 h 853"/>
              <a:gd name="T20" fmla="*/ 2147483647 w 850"/>
              <a:gd name="T21" fmla="*/ 2147483647 h 853"/>
              <a:gd name="T22" fmla="*/ 2147483647 w 850"/>
              <a:gd name="T23" fmla="*/ 2147483647 h 853"/>
              <a:gd name="T24" fmla="*/ 2147483647 w 850"/>
              <a:gd name="T25" fmla="*/ 2147483647 h 853"/>
              <a:gd name="T26" fmla="*/ 2147483647 w 850"/>
              <a:gd name="T27" fmla="*/ 2147483647 h 853"/>
              <a:gd name="T28" fmla="*/ 2147483647 w 850"/>
              <a:gd name="T29" fmla="*/ 2147483647 h 853"/>
              <a:gd name="T30" fmla="*/ 2147483647 w 850"/>
              <a:gd name="T31" fmla="*/ 2147483647 h 853"/>
              <a:gd name="T32" fmla="*/ 2147483647 w 850"/>
              <a:gd name="T33" fmla="*/ 2147483647 h 853"/>
              <a:gd name="T34" fmla="*/ 2147483647 w 850"/>
              <a:gd name="T35" fmla="*/ 2147483647 h 853"/>
              <a:gd name="T36" fmla="*/ 2147483647 w 850"/>
              <a:gd name="T37" fmla="*/ 2147483647 h 853"/>
              <a:gd name="T38" fmla="*/ 2147483647 w 850"/>
              <a:gd name="T39" fmla="*/ 2147483647 h 853"/>
              <a:gd name="T40" fmla="*/ 2147483647 w 850"/>
              <a:gd name="T41" fmla="*/ 2147483647 h 853"/>
              <a:gd name="T42" fmla="*/ 2147483647 w 850"/>
              <a:gd name="T43" fmla="*/ 2147483647 h 853"/>
              <a:gd name="T44" fmla="*/ 2147483647 w 850"/>
              <a:gd name="T45" fmla="*/ 2147483647 h 853"/>
              <a:gd name="T46" fmla="*/ 2147483647 w 850"/>
              <a:gd name="T47" fmla="*/ 2147483647 h 853"/>
              <a:gd name="T48" fmla="*/ 2147483647 w 850"/>
              <a:gd name="T49" fmla="*/ 2147483647 h 853"/>
              <a:gd name="T50" fmla="*/ 2147483647 w 850"/>
              <a:gd name="T51" fmla="*/ 2147483647 h 853"/>
              <a:gd name="T52" fmla="*/ 2147483647 w 850"/>
              <a:gd name="T53" fmla="*/ 2147483647 h 853"/>
              <a:gd name="T54" fmla="*/ 2147483647 w 850"/>
              <a:gd name="T55" fmla="*/ 2147483647 h 853"/>
              <a:gd name="T56" fmla="*/ 2147483647 w 850"/>
              <a:gd name="T57" fmla="*/ 2147483647 h 853"/>
              <a:gd name="T58" fmla="*/ 2147483647 w 850"/>
              <a:gd name="T59" fmla="*/ 2147483647 h 853"/>
              <a:gd name="T60" fmla="*/ 2147483647 w 850"/>
              <a:gd name="T61" fmla="*/ 2147483647 h 853"/>
              <a:gd name="T62" fmla="*/ 2147483647 w 850"/>
              <a:gd name="T63" fmla="*/ 2147483647 h 853"/>
              <a:gd name="T64" fmla="*/ 2147483647 w 850"/>
              <a:gd name="T65" fmla="*/ 2147483647 h 853"/>
              <a:gd name="T66" fmla="*/ 2147483647 w 850"/>
              <a:gd name="T67" fmla="*/ 2147483647 h 853"/>
              <a:gd name="T68" fmla="*/ 2147483647 w 850"/>
              <a:gd name="T69" fmla="*/ 2147483647 h 853"/>
              <a:gd name="T70" fmla="*/ 2147483647 w 850"/>
              <a:gd name="T71" fmla="*/ 2147483647 h 853"/>
              <a:gd name="T72" fmla="*/ 2147483647 w 850"/>
              <a:gd name="T73" fmla="*/ 2147483647 h 853"/>
              <a:gd name="T74" fmla="*/ 2147483647 w 850"/>
              <a:gd name="T75" fmla="*/ 2147483647 h 853"/>
              <a:gd name="T76" fmla="*/ 2147483647 w 850"/>
              <a:gd name="T77" fmla="*/ 2147483647 h 853"/>
              <a:gd name="T78" fmla="*/ 2147483647 w 850"/>
              <a:gd name="T79" fmla="*/ 2147483647 h 853"/>
              <a:gd name="T80" fmla="*/ 2147483647 w 850"/>
              <a:gd name="T81" fmla="*/ 2147483647 h 853"/>
              <a:gd name="T82" fmla="*/ 2147483647 w 850"/>
              <a:gd name="T83" fmla="*/ 2147483647 h 853"/>
              <a:gd name="T84" fmla="*/ 2147483647 w 850"/>
              <a:gd name="T85" fmla="*/ 2147483647 h 853"/>
              <a:gd name="T86" fmla="*/ 2147483647 w 850"/>
              <a:gd name="T87" fmla="*/ 2147483647 h 853"/>
              <a:gd name="T88" fmla="*/ 2147483647 w 850"/>
              <a:gd name="T89" fmla="*/ 2147483647 h 8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0"/>
              <a:gd name="T136" fmla="*/ 0 h 853"/>
              <a:gd name="T137" fmla="*/ 850 w 850"/>
              <a:gd name="T138" fmla="*/ 853 h 8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0" h="853">
                <a:moveTo>
                  <a:pt x="178" y="853"/>
                </a:moveTo>
                <a:lnTo>
                  <a:pt x="178" y="601"/>
                </a:lnTo>
                <a:lnTo>
                  <a:pt x="165" y="592"/>
                </a:lnTo>
                <a:lnTo>
                  <a:pt x="148" y="609"/>
                </a:lnTo>
                <a:lnTo>
                  <a:pt x="124" y="621"/>
                </a:lnTo>
                <a:lnTo>
                  <a:pt x="94" y="627"/>
                </a:lnTo>
                <a:lnTo>
                  <a:pt x="69" y="621"/>
                </a:lnTo>
                <a:lnTo>
                  <a:pt x="43" y="606"/>
                </a:lnTo>
                <a:lnTo>
                  <a:pt x="22" y="583"/>
                </a:lnTo>
                <a:lnTo>
                  <a:pt x="6" y="555"/>
                </a:lnTo>
                <a:lnTo>
                  <a:pt x="0" y="520"/>
                </a:lnTo>
                <a:lnTo>
                  <a:pt x="0" y="478"/>
                </a:lnTo>
                <a:lnTo>
                  <a:pt x="13" y="447"/>
                </a:lnTo>
                <a:lnTo>
                  <a:pt x="27" y="432"/>
                </a:lnTo>
                <a:lnTo>
                  <a:pt x="43" y="417"/>
                </a:lnTo>
                <a:lnTo>
                  <a:pt x="81" y="406"/>
                </a:lnTo>
                <a:lnTo>
                  <a:pt x="115" y="411"/>
                </a:lnTo>
                <a:lnTo>
                  <a:pt x="144" y="426"/>
                </a:lnTo>
                <a:lnTo>
                  <a:pt x="166" y="439"/>
                </a:lnTo>
                <a:lnTo>
                  <a:pt x="178" y="427"/>
                </a:lnTo>
                <a:lnTo>
                  <a:pt x="178" y="178"/>
                </a:lnTo>
                <a:lnTo>
                  <a:pt x="433" y="178"/>
                </a:lnTo>
                <a:lnTo>
                  <a:pt x="438" y="168"/>
                </a:lnTo>
                <a:lnTo>
                  <a:pt x="423" y="154"/>
                </a:lnTo>
                <a:lnTo>
                  <a:pt x="409" y="138"/>
                </a:lnTo>
                <a:lnTo>
                  <a:pt x="400" y="111"/>
                </a:lnTo>
                <a:lnTo>
                  <a:pt x="399" y="93"/>
                </a:lnTo>
                <a:lnTo>
                  <a:pt x="402" y="73"/>
                </a:lnTo>
                <a:lnTo>
                  <a:pt x="406" y="57"/>
                </a:lnTo>
                <a:lnTo>
                  <a:pt x="420" y="39"/>
                </a:lnTo>
                <a:lnTo>
                  <a:pt x="447" y="18"/>
                </a:lnTo>
                <a:lnTo>
                  <a:pt x="480" y="4"/>
                </a:lnTo>
                <a:lnTo>
                  <a:pt x="507" y="0"/>
                </a:lnTo>
                <a:lnTo>
                  <a:pt x="538" y="1"/>
                </a:lnTo>
                <a:lnTo>
                  <a:pt x="568" y="7"/>
                </a:lnTo>
                <a:lnTo>
                  <a:pt x="598" y="28"/>
                </a:lnTo>
                <a:lnTo>
                  <a:pt x="613" y="55"/>
                </a:lnTo>
                <a:lnTo>
                  <a:pt x="619" y="84"/>
                </a:lnTo>
                <a:lnTo>
                  <a:pt x="615" y="109"/>
                </a:lnTo>
                <a:lnTo>
                  <a:pt x="607" y="130"/>
                </a:lnTo>
                <a:lnTo>
                  <a:pt x="594" y="151"/>
                </a:lnTo>
                <a:lnTo>
                  <a:pt x="585" y="168"/>
                </a:lnTo>
                <a:lnTo>
                  <a:pt x="595" y="178"/>
                </a:lnTo>
                <a:lnTo>
                  <a:pt x="850" y="178"/>
                </a:lnTo>
                <a:lnTo>
                  <a:pt x="850" y="421"/>
                </a:lnTo>
                <a:lnTo>
                  <a:pt x="837" y="436"/>
                </a:lnTo>
                <a:lnTo>
                  <a:pt x="820" y="429"/>
                </a:lnTo>
                <a:lnTo>
                  <a:pt x="789" y="411"/>
                </a:lnTo>
                <a:lnTo>
                  <a:pt x="759" y="405"/>
                </a:lnTo>
                <a:lnTo>
                  <a:pt x="735" y="408"/>
                </a:lnTo>
                <a:lnTo>
                  <a:pt x="712" y="418"/>
                </a:lnTo>
                <a:lnTo>
                  <a:pt x="694" y="435"/>
                </a:lnTo>
                <a:lnTo>
                  <a:pt x="682" y="453"/>
                </a:lnTo>
                <a:lnTo>
                  <a:pt x="673" y="481"/>
                </a:lnTo>
                <a:lnTo>
                  <a:pt x="667" y="513"/>
                </a:lnTo>
                <a:lnTo>
                  <a:pt x="673" y="550"/>
                </a:lnTo>
                <a:lnTo>
                  <a:pt x="690" y="579"/>
                </a:lnTo>
                <a:lnTo>
                  <a:pt x="708" y="601"/>
                </a:lnTo>
                <a:lnTo>
                  <a:pt x="733" y="618"/>
                </a:lnTo>
                <a:lnTo>
                  <a:pt x="759" y="625"/>
                </a:lnTo>
                <a:lnTo>
                  <a:pt x="781" y="625"/>
                </a:lnTo>
                <a:lnTo>
                  <a:pt x="807" y="616"/>
                </a:lnTo>
                <a:lnTo>
                  <a:pt x="825" y="601"/>
                </a:lnTo>
                <a:lnTo>
                  <a:pt x="843" y="589"/>
                </a:lnTo>
                <a:lnTo>
                  <a:pt x="850" y="601"/>
                </a:lnTo>
                <a:lnTo>
                  <a:pt x="850" y="853"/>
                </a:lnTo>
                <a:lnTo>
                  <a:pt x="592" y="853"/>
                </a:lnTo>
                <a:lnTo>
                  <a:pt x="588" y="841"/>
                </a:lnTo>
                <a:lnTo>
                  <a:pt x="600" y="831"/>
                </a:lnTo>
                <a:lnTo>
                  <a:pt x="613" y="817"/>
                </a:lnTo>
                <a:lnTo>
                  <a:pt x="621" y="798"/>
                </a:lnTo>
                <a:lnTo>
                  <a:pt x="627" y="775"/>
                </a:lnTo>
                <a:lnTo>
                  <a:pt x="621" y="753"/>
                </a:lnTo>
                <a:lnTo>
                  <a:pt x="615" y="733"/>
                </a:lnTo>
                <a:lnTo>
                  <a:pt x="601" y="715"/>
                </a:lnTo>
                <a:lnTo>
                  <a:pt x="580" y="697"/>
                </a:lnTo>
                <a:lnTo>
                  <a:pt x="550" y="682"/>
                </a:lnTo>
                <a:lnTo>
                  <a:pt x="510" y="675"/>
                </a:lnTo>
                <a:lnTo>
                  <a:pt x="487" y="678"/>
                </a:lnTo>
                <a:lnTo>
                  <a:pt x="462" y="684"/>
                </a:lnTo>
                <a:lnTo>
                  <a:pt x="439" y="697"/>
                </a:lnTo>
                <a:lnTo>
                  <a:pt x="423" y="712"/>
                </a:lnTo>
                <a:lnTo>
                  <a:pt x="411" y="736"/>
                </a:lnTo>
                <a:lnTo>
                  <a:pt x="405" y="765"/>
                </a:lnTo>
                <a:lnTo>
                  <a:pt x="408" y="787"/>
                </a:lnTo>
                <a:lnTo>
                  <a:pt x="417" y="810"/>
                </a:lnTo>
                <a:lnTo>
                  <a:pt x="429" y="828"/>
                </a:lnTo>
                <a:lnTo>
                  <a:pt x="436" y="843"/>
                </a:lnTo>
                <a:lnTo>
                  <a:pt x="427" y="853"/>
                </a:lnTo>
                <a:lnTo>
                  <a:pt x="178" y="853"/>
                </a:lnTo>
                <a:close/>
              </a:path>
            </a:pathLst>
          </a:custGeom>
          <a:solidFill>
            <a:schemeClr val="accent5">
              <a:lumMod val="60000"/>
              <a:lumOff val="40000"/>
            </a:schemeClr>
          </a:solidFill>
          <a:ln w="12700">
            <a:solidFill>
              <a:schemeClr val="bg1"/>
            </a:solidFill>
            <a:round/>
            <a:headEnd/>
            <a:tailEnd/>
          </a:ln>
        </p:spPr>
        <p:txBody>
          <a:bodyPr wrap="none" lIns="36000" tIns="36000" rIns="36000" bIns="36000" anchor="ctr"/>
          <a:lstStyle/>
          <a:p>
            <a:endParaRPr lang="fr-FR">
              <a:solidFill>
                <a:srgbClr val="000000"/>
              </a:solidFill>
            </a:endParaRPr>
          </a:p>
        </p:txBody>
      </p:sp>
      <p:sp>
        <p:nvSpPr>
          <p:cNvPr id="11" name="Freeform 8"/>
          <p:cNvSpPr>
            <a:spLocks/>
          </p:cNvSpPr>
          <p:nvPr/>
        </p:nvSpPr>
        <p:spPr bwMode="auto">
          <a:xfrm>
            <a:off x="3186926" y="3084318"/>
            <a:ext cx="1133475" cy="1730375"/>
          </a:xfrm>
          <a:custGeom>
            <a:avLst/>
            <a:gdLst>
              <a:gd name="T0" fmla="*/ 0 w 673"/>
              <a:gd name="T1" fmla="*/ 904 h 1036"/>
              <a:gd name="T2" fmla="*/ 0 w 673"/>
              <a:gd name="T3" fmla="*/ 190 h 1036"/>
              <a:gd name="T4" fmla="*/ 285 w 673"/>
              <a:gd name="T5" fmla="*/ 190 h 1036"/>
              <a:gd name="T6" fmla="*/ 257 w 673"/>
              <a:gd name="T7" fmla="*/ 114 h 1036"/>
              <a:gd name="T8" fmla="*/ 391 w 673"/>
              <a:gd name="T9" fmla="*/ 1 h 1036"/>
              <a:gd name="T10" fmla="*/ 510 w 673"/>
              <a:gd name="T11" fmla="*/ 99 h 1036"/>
              <a:gd name="T12" fmla="*/ 492 w 673"/>
              <a:gd name="T13" fmla="*/ 190 h 1036"/>
              <a:gd name="T14" fmla="*/ 773 w 673"/>
              <a:gd name="T15" fmla="*/ 190 h 1036"/>
              <a:gd name="T16" fmla="*/ 773 w 673"/>
              <a:gd name="T17" fmla="*/ 450 h 1036"/>
              <a:gd name="T18" fmla="*/ 672 w 673"/>
              <a:gd name="T19" fmla="*/ 431 h 1036"/>
              <a:gd name="T20" fmla="*/ 570 w 673"/>
              <a:gd name="T21" fmla="*/ 542 h 1036"/>
              <a:gd name="T22" fmla="*/ 687 w 673"/>
              <a:gd name="T23" fmla="*/ 662 h 1036"/>
              <a:gd name="T24" fmla="*/ 773 w 673"/>
              <a:gd name="T25" fmla="*/ 637 h 1036"/>
              <a:gd name="T26" fmla="*/ 773 w 673"/>
              <a:gd name="T27" fmla="*/ 904 h 1036"/>
              <a:gd name="T28" fmla="*/ 484 w 673"/>
              <a:gd name="T29" fmla="*/ 904 h 1036"/>
              <a:gd name="T30" fmla="*/ 470 w 673"/>
              <a:gd name="T31" fmla="*/ 917 h 1036"/>
              <a:gd name="T32" fmla="*/ 482 w 673"/>
              <a:gd name="T33" fmla="*/ 935 h 1036"/>
              <a:gd name="T34" fmla="*/ 497 w 673"/>
              <a:gd name="T35" fmla="*/ 954 h 1036"/>
              <a:gd name="T36" fmla="*/ 507 w 673"/>
              <a:gd name="T37" fmla="*/ 971 h 1036"/>
              <a:gd name="T38" fmla="*/ 511 w 673"/>
              <a:gd name="T39" fmla="*/ 995 h 1036"/>
              <a:gd name="T40" fmla="*/ 508 w 673"/>
              <a:gd name="T41" fmla="*/ 1022 h 1036"/>
              <a:gd name="T42" fmla="*/ 497 w 673"/>
              <a:gd name="T43" fmla="*/ 1044 h 1036"/>
              <a:gd name="T44" fmla="*/ 480 w 673"/>
              <a:gd name="T45" fmla="*/ 1063 h 1036"/>
              <a:gd name="T46" fmla="*/ 455 w 673"/>
              <a:gd name="T47" fmla="*/ 1081 h 1036"/>
              <a:gd name="T48" fmla="*/ 417 w 673"/>
              <a:gd name="T49" fmla="*/ 1087 h 1036"/>
              <a:gd name="T50" fmla="*/ 386 w 673"/>
              <a:gd name="T51" fmla="*/ 1090 h 1036"/>
              <a:gd name="T52" fmla="*/ 355 w 673"/>
              <a:gd name="T53" fmla="*/ 1087 h 1036"/>
              <a:gd name="T54" fmla="*/ 327 w 673"/>
              <a:gd name="T55" fmla="*/ 1077 h 1036"/>
              <a:gd name="T56" fmla="*/ 301 w 673"/>
              <a:gd name="T57" fmla="*/ 1059 h 1036"/>
              <a:gd name="T58" fmla="*/ 279 w 673"/>
              <a:gd name="T59" fmla="*/ 1046 h 1036"/>
              <a:gd name="T60" fmla="*/ 263 w 673"/>
              <a:gd name="T61" fmla="*/ 1015 h 1036"/>
              <a:gd name="T62" fmla="*/ 260 w 673"/>
              <a:gd name="T63" fmla="*/ 990 h 1036"/>
              <a:gd name="T64" fmla="*/ 258 w 673"/>
              <a:gd name="T65" fmla="*/ 967 h 1036"/>
              <a:gd name="T66" fmla="*/ 272 w 673"/>
              <a:gd name="T67" fmla="*/ 933 h 1036"/>
              <a:gd name="T68" fmla="*/ 296 w 673"/>
              <a:gd name="T69" fmla="*/ 916 h 1036"/>
              <a:gd name="T70" fmla="*/ 287 w 673"/>
              <a:gd name="T71" fmla="*/ 904 h 1036"/>
              <a:gd name="T72" fmla="*/ 0 w 673"/>
              <a:gd name="T73" fmla="*/ 904 h 10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73"/>
              <a:gd name="T112" fmla="*/ 0 h 1036"/>
              <a:gd name="T113" fmla="*/ 673 w 673"/>
              <a:gd name="T114" fmla="*/ 1036 h 10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73" h="1036">
                <a:moveTo>
                  <a:pt x="0" y="859"/>
                </a:moveTo>
                <a:lnTo>
                  <a:pt x="0" y="181"/>
                </a:lnTo>
                <a:lnTo>
                  <a:pt x="248" y="181"/>
                </a:lnTo>
                <a:cubicBezTo>
                  <a:pt x="285" y="169"/>
                  <a:pt x="226" y="159"/>
                  <a:pt x="224" y="108"/>
                </a:cubicBezTo>
                <a:cubicBezTo>
                  <a:pt x="222" y="57"/>
                  <a:pt x="272" y="0"/>
                  <a:pt x="340" y="1"/>
                </a:cubicBezTo>
                <a:cubicBezTo>
                  <a:pt x="408" y="3"/>
                  <a:pt x="441" y="44"/>
                  <a:pt x="444" y="94"/>
                </a:cubicBezTo>
                <a:cubicBezTo>
                  <a:pt x="447" y="144"/>
                  <a:pt x="389" y="165"/>
                  <a:pt x="428" y="181"/>
                </a:cubicBezTo>
                <a:lnTo>
                  <a:pt x="673" y="181"/>
                </a:lnTo>
                <a:lnTo>
                  <a:pt x="673" y="428"/>
                </a:lnTo>
                <a:cubicBezTo>
                  <a:pt x="658" y="467"/>
                  <a:pt x="641" y="409"/>
                  <a:pt x="585" y="410"/>
                </a:cubicBezTo>
                <a:cubicBezTo>
                  <a:pt x="529" y="412"/>
                  <a:pt x="496" y="453"/>
                  <a:pt x="496" y="515"/>
                </a:cubicBezTo>
                <a:cubicBezTo>
                  <a:pt x="497" y="577"/>
                  <a:pt x="542" y="629"/>
                  <a:pt x="598" y="629"/>
                </a:cubicBezTo>
                <a:cubicBezTo>
                  <a:pt x="654" y="629"/>
                  <a:pt x="661" y="570"/>
                  <a:pt x="673" y="605"/>
                </a:cubicBezTo>
                <a:lnTo>
                  <a:pt x="673" y="859"/>
                </a:lnTo>
                <a:lnTo>
                  <a:pt x="421" y="859"/>
                </a:lnTo>
                <a:lnTo>
                  <a:pt x="409" y="872"/>
                </a:lnTo>
                <a:lnTo>
                  <a:pt x="420" y="889"/>
                </a:lnTo>
                <a:lnTo>
                  <a:pt x="433" y="907"/>
                </a:lnTo>
                <a:lnTo>
                  <a:pt x="441" y="923"/>
                </a:lnTo>
                <a:lnTo>
                  <a:pt x="445" y="946"/>
                </a:lnTo>
                <a:lnTo>
                  <a:pt x="442" y="971"/>
                </a:lnTo>
                <a:lnTo>
                  <a:pt x="433" y="992"/>
                </a:lnTo>
                <a:lnTo>
                  <a:pt x="418" y="1010"/>
                </a:lnTo>
                <a:lnTo>
                  <a:pt x="396" y="1027"/>
                </a:lnTo>
                <a:lnTo>
                  <a:pt x="363" y="1033"/>
                </a:lnTo>
                <a:lnTo>
                  <a:pt x="336" y="1036"/>
                </a:lnTo>
                <a:lnTo>
                  <a:pt x="309" y="1033"/>
                </a:lnTo>
                <a:lnTo>
                  <a:pt x="285" y="1024"/>
                </a:lnTo>
                <a:lnTo>
                  <a:pt x="262" y="1007"/>
                </a:lnTo>
                <a:lnTo>
                  <a:pt x="243" y="994"/>
                </a:lnTo>
                <a:lnTo>
                  <a:pt x="229" y="965"/>
                </a:lnTo>
                <a:lnTo>
                  <a:pt x="226" y="941"/>
                </a:lnTo>
                <a:lnTo>
                  <a:pt x="225" y="919"/>
                </a:lnTo>
                <a:lnTo>
                  <a:pt x="237" y="887"/>
                </a:lnTo>
                <a:lnTo>
                  <a:pt x="258" y="871"/>
                </a:lnTo>
                <a:lnTo>
                  <a:pt x="250" y="859"/>
                </a:lnTo>
                <a:lnTo>
                  <a:pt x="0" y="859"/>
                </a:lnTo>
                <a:close/>
              </a:path>
            </a:pathLst>
          </a:custGeom>
          <a:solidFill>
            <a:schemeClr val="accent6">
              <a:lumMod val="75000"/>
            </a:schemeClr>
          </a:solidFill>
          <a:ln w="12700">
            <a:solidFill>
              <a:schemeClr val="bg1"/>
            </a:solidFill>
            <a:round/>
            <a:headEnd/>
            <a:tailEnd/>
          </a:ln>
        </p:spPr>
        <p:txBody>
          <a:bodyPr wrap="none" lIns="36000" tIns="36000" rIns="36000" bIns="36000" anchor="ctr"/>
          <a:lstStyle/>
          <a:p>
            <a:pPr algn="ctr">
              <a:defRPr/>
            </a:pPr>
            <a:endParaRPr lang="en-US" sz="1400" dirty="0">
              <a:solidFill>
                <a:srgbClr val="FFFFFF"/>
              </a:solidFill>
            </a:endParaRPr>
          </a:p>
        </p:txBody>
      </p:sp>
      <p:sp>
        <p:nvSpPr>
          <p:cNvPr id="12" name="Freeform 10"/>
          <p:cNvSpPr>
            <a:spLocks/>
          </p:cNvSpPr>
          <p:nvPr/>
        </p:nvSpPr>
        <p:spPr bwMode="auto">
          <a:xfrm>
            <a:off x="5084800" y="3400210"/>
            <a:ext cx="1433512" cy="1425575"/>
          </a:xfrm>
          <a:custGeom>
            <a:avLst/>
            <a:gdLst>
              <a:gd name="T0" fmla="*/ 1469 w 854"/>
              <a:gd name="T1" fmla="*/ 832 h 853"/>
              <a:gd name="T2" fmla="*/ 1039 w 854"/>
              <a:gd name="T3" fmla="*/ 832 h 853"/>
              <a:gd name="T4" fmla="*/ 1020 w 854"/>
              <a:gd name="T5" fmla="*/ 846 h 853"/>
              <a:gd name="T6" fmla="*/ 1046 w 854"/>
              <a:gd name="T7" fmla="*/ 860 h 853"/>
              <a:gd name="T8" fmla="*/ 1063 w 854"/>
              <a:gd name="T9" fmla="*/ 879 h 853"/>
              <a:gd name="T10" fmla="*/ 1075 w 854"/>
              <a:gd name="T11" fmla="*/ 898 h 853"/>
              <a:gd name="T12" fmla="*/ 1079 w 854"/>
              <a:gd name="T13" fmla="*/ 919 h 853"/>
              <a:gd name="T14" fmla="*/ 1082 w 854"/>
              <a:gd name="T15" fmla="*/ 941 h 853"/>
              <a:gd name="T16" fmla="*/ 1068 w 854"/>
              <a:gd name="T17" fmla="*/ 963 h 853"/>
              <a:gd name="T18" fmla="*/ 1055 w 854"/>
              <a:gd name="T19" fmla="*/ 985 h 853"/>
              <a:gd name="T20" fmla="*/ 1031 w 854"/>
              <a:gd name="T21" fmla="*/ 1003 h 853"/>
              <a:gd name="T22" fmla="*/ 1000 w 854"/>
              <a:gd name="T23" fmla="*/ 1022 h 853"/>
              <a:gd name="T24" fmla="*/ 968 w 854"/>
              <a:gd name="T25" fmla="*/ 1037 h 853"/>
              <a:gd name="T26" fmla="*/ 931 w 854"/>
              <a:gd name="T27" fmla="*/ 1046 h 853"/>
              <a:gd name="T28" fmla="*/ 889 w 854"/>
              <a:gd name="T29" fmla="*/ 1047 h 853"/>
              <a:gd name="T30" fmla="*/ 839 w 854"/>
              <a:gd name="T31" fmla="*/ 1046 h 853"/>
              <a:gd name="T32" fmla="*/ 797 w 854"/>
              <a:gd name="T33" fmla="*/ 1039 h 853"/>
              <a:gd name="T34" fmla="*/ 759 w 854"/>
              <a:gd name="T35" fmla="*/ 1024 h 853"/>
              <a:gd name="T36" fmla="*/ 734 w 854"/>
              <a:gd name="T37" fmla="*/ 1005 h 853"/>
              <a:gd name="T38" fmla="*/ 713 w 854"/>
              <a:gd name="T39" fmla="*/ 976 h 853"/>
              <a:gd name="T40" fmla="*/ 703 w 854"/>
              <a:gd name="T41" fmla="*/ 949 h 853"/>
              <a:gd name="T42" fmla="*/ 711 w 854"/>
              <a:gd name="T43" fmla="*/ 910 h 853"/>
              <a:gd name="T44" fmla="*/ 724 w 854"/>
              <a:gd name="T45" fmla="*/ 887 h 853"/>
              <a:gd name="T46" fmla="*/ 744 w 854"/>
              <a:gd name="T47" fmla="*/ 866 h 853"/>
              <a:gd name="T48" fmla="*/ 757 w 854"/>
              <a:gd name="T49" fmla="*/ 843 h 853"/>
              <a:gd name="T50" fmla="*/ 742 w 854"/>
              <a:gd name="T51" fmla="*/ 832 h 853"/>
              <a:gd name="T52" fmla="*/ 310 w 854"/>
              <a:gd name="T53" fmla="*/ 832 h 853"/>
              <a:gd name="T54" fmla="*/ 310 w 854"/>
              <a:gd name="T55" fmla="*/ 521 h 853"/>
              <a:gd name="T56" fmla="*/ 187 w 854"/>
              <a:gd name="T57" fmla="*/ 552 h 853"/>
              <a:gd name="T58" fmla="*/ 1 w 854"/>
              <a:gd name="T59" fmla="*/ 407 h 853"/>
              <a:gd name="T60" fmla="*/ 163 w 854"/>
              <a:gd name="T61" fmla="*/ 281 h 853"/>
              <a:gd name="T62" fmla="*/ 310 w 854"/>
              <a:gd name="T63" fmla="*/ 301 h 853"/>
              <a:gd name="T64" fmla="*/ 310 w 854"/>
              <a:gd name="T65" fmla="*/ 0 h 853"/>
              <a:gd name="T66" fmla="*/ 738 w 854"/>
              <a:gd name="T67" fmla="*/ 0 h 853"/>
              <a:gd name="T68" fmla="*/ 707 w 854"/>
              <a:gd name="T69" fmla="*/ 108 h 853"/>
              <a:gd name="T70" fmla="*/ 888 w 854"/>
              <a:gd name="T71" fmla="*/ 217 h 853"/>
              <a:gd name="T72" fmla="*/ 1082 w 854"/>
              <a:gd name="T73" fmla="*/ 92 h 853"/>
              <a:gd name="T74" fmla="*/ 1042 w 854"/>
              <a:gd name="T75" fmla="*/ 0 h 853"/>
              <a:gd name="T76" fmla="*/ 1469 w 854"/>
              <a:gd name="T77" fmla="*/ 0 h 853"/>
              <a:gd name="T78" fmla="*/ 1469 w 854"/>
              <a:gd name="T79" fmla="*/ 832 h 8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54"/>
              <a:gd name="T121" fmla="*/ 0 h 853"/>
              <a:gd name="T122" fmla="*/ 854 w 854"/>
              <a:gd name="T123" fmla="*/ 853 h 85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54" h="853">
                <a:moveTo>
                  <a:pt x="854" y="676"/>
                </a:moveTo>
                <a:lnTo>
                  <a:pt x="604" y="676"/>
                </a:lnTo>
                <a:lnTo>
                  <a:pt x="593" y="690"/>
                </a:lnTo>
                <a:lnTo>
                  <a:pt x="608" y="700"/>
                </a:lnTo>
                <a:lnTo>
                  <a:pt x="617" y="715"/>
                </a:lnTo>
                <a:lnTo>
                  <a:pt x="625" y="730"/>
                </a:lnTo>
                <a:lnTo>
                  <a:pt x="628" y="748"/>
                </a:lnTo>
                <a:lnTo>
                  <a:pt x="629" y="766"/>
                </a:lnTo>
                <a:lnTo>
                  <a:pt x="622" y="784"/>
                </a:lnTo>
                <a:lnTo>
                  <a:pt x="613" y="802"/>
                </a:lnTo>
                <a:lnTo>
                  <a:pt x="599" y="817"/>
                </a:lnTo>
                <a:lnTo>
                  <a:pt x="581" y="832"/>
                </a:lnTo>
                <a:lnTo>
                  <a:pt x="562" y="844"/>
                </a:lnTo>
                <a:lnTo>
                  <a:pt x="541" y="852"/>
                </a:lnTo>
                <a:lnTo>
                  <a:pt x="517" y="853"/>
                </a:lnTo>
                <a:lnTo>
                  <a:pt x="488" y="852"/>
                </a:lnTo>
                <a:lnTo>
                  <a:pt x="464" y="846"/>
                </a:lnTo>
                <a:lnTo>
                  <a:pt x="442" y="834"/>
                </a:lnTo>
                <a:lnTo>
                  <a:pt x="427" y="819"/>
                </a:lnTo>
                <a:lnTo>
                  <a:pt x="415" y="795"/>
                </a:lnTo>
                <a:lnTo>
                  <a:pt x="409" y="772"/>
                </a:lnTo>
                <a:lnTo>
                  <a:pt x="413" y="741"/>
                </a:lnTo>
                <a:lnTo>
                  <a:pt x="421" y="723"/>
                </a:lnTo>
                <a:lnTo>
                  <a:pt x="433" y="706"/>
                </a:lnTo>
                <a:lnTo>
                  <a:pt x="440" y="687"/>
                </a:lnTo>
                <a:lnTo>
                  <a:pt x="431" y="676"/>
                </a:lnTo>
                <a:lnTo>
                  <a:pt x="181" y="676"/>
                </a:lnTo>
                <a:lnTo>
                  <a:pt x="181" y="424"/>
                </a:lnTo>
                <a:cubicBezTo>
                  <a:pt x="169" y="386"/>
                  <a:pt x="159" y="446"/>
                  <a:pt x="108" y="449"/>
                </a:cubicBezTo>
                <a:cubicBezTo>
                  <a:pt x="57" y="451"/>
                  <a:pt x="0" y="400"/>
                  <a:pt x="1" y="332"/>
                </a:cubicBezTo>
                <a:cubicBezTo>
                  <a:pt x="3" y="265"/>
                  <a:pt x="44" y="231"/>
                  <a:pt x="94" y="229"/>
                </a:cubicBezTo>
                <a:cubicBezTo>
                  <a:pt x="144" y="226"/>
                  <a:pt x="165" y="284"/>
                  <a:pt x="181" y="245"/>
                </a:cubicBezTo>
                <a:lnTo>
                  <a:pt x="181" y="0"/>
                </a:lnTo>
                <a:lnTo>
                  <a:pt x="429" y="0"/>
                </a:lnTo>
                <a:cubicBezTo>
                  <a:pt x="467" y="15"/>
                  <a:pt x="409" y="32"/>
                  <a:pt x="411" y="88"/>
                </a:cubicBezTo>
                <a:cubicBezTo>
                  <a:pt x="412" y="144"/>
                  <a:pt x="453" y="177"/>
                  <a:pt x="516" y="177"/>
                </a:cubicBezTo>
                <a:cubicBezTo>
                  <a:pt x="578" y="176"/>
                  <a:pt x="629" y="131"/>
                  <a:pt x="629" y="75"/>
                </a:cubicBezTo>
                <a:cubicBezTo>
                  <a:pt x="629" y="19"/>
                  <a:pt x="571" y="12"/>
                  <a:pt x="606" y="0"/>
                </a:cubicBezTo>
                <a:lnTo>
                  <a:pt x="854" y="0"/>
                </a:lnTo>
                <a:lnTo>
                  <a:pt x="854" y="676"/>
                </a:lnTo>
                <a:close/>
              </a:path>
            </a:pathLst>
          </a:custGeom>
          <a:solidFill>
            <a:schemeClr val="accent6"/>
          </a:solidFill>
          <a:ln w="12700">
            <a:solidFill>
              <a:schemeClr val="bg1"/>
            </a:solidFill>
            <a:round/>
            <a:headEnd/>
            <a:tailEnd/>
          </a:ln>
        </p:spPr>
        <p:txBody>
          <a:bodyPr wrap="none" lIns="36000" tIns="36000" rIns="36000" bIns="36000" anchor="ctr"/>
          <a:lstStyle/>
          <a:p>
            <a:pPr algn="ctr">
              <a:defRPr/>
            </a:pPr>
            <a:endParaRPr lang="en-US" sz="1400" dirty="0">
              <a:solidFill>
                <a:srgbClr val="FFFFFF"/>
              </a:solidFill>
            </a:endParaRPr>
          </a:p>
        </p:txBody>
      </p:sp>
      <p:sp>
        <p:nvSpPr>
          <p:cNvPr id="13" name="Freeform 9"/>
          <p:cNvSpPr>
            <a:spLocks/>
          </p:cNvSpPr>
          <p:nvPr/>
        </p:nvSpPr>
        <p:spPr bwMode="auto">
          <a:xfrm>
            <a:off x="3959079" y="4212937"/>
            <a:ext cx="1439863" cy="1425575"/>
          </a:xfrm>
          <a:custGeom>
            <a:avLst/>
            <a:gdLst>
              <a:gd name="T0" fmla="*/ 2147483647 w 857"/>
              <a:gd name="T1" fmla="*/ 2147483647 h 853"/>
              <a:gd name="T2" fmla="*/ 2147483647 w 857"/>
              <a:gd name="T3" fmla="*/ 2147483647 h 853"/>
              <a:gd name="T4" fmla="*/ 2147483647 w 857"/>
              <a:gd name="T5" fmla="*/ 2147483647 h 853"/>
              <a:gd name="T6" fmla="*/ 2147483647 w 857"/>
              <a:gd name="T7" fmla="*/ 2147483647 h 853"/>
              <a:gd name="T8" fmla="*/ 2147483647 w 857"/>
              <a:gd name="T9" fmla="*/ 2147483647 h 853"/>
              <a:gd name="T10" fmla="*/ 2147483647 w 857"/>
              <a:gd name="T11" fmla="*/ 2147483647 h 853"/>
              <a:gd name="T12" fmla="*/ 2147483647 w 857"/>
              <a:gd name="T13" fmla="*/ 2147483647 h 853"/>
              <a:gd name="T14" fmla="*/ 2147483647 w 857"/>
              <a:gd name="T15" fmla="*/ 2147483647 h 853"/>
              <a:gd name="T16" fmla="*/ 2147483647 w 857"/>
              <a:gd name="T17" fmla="*/ 2147483647 h 853"/>
              <a:gd name="T18" fmla="*/ 2147483647 w 857"/>
              <a:gd name="T19" fmla="*/ 2147483647 h 853"/>
              <a:gd name="T20" fmla="*/ 2147483647 w 857"/>
              <a:gd name="T21" fmla="*/ 2147483647 h 853"/>
              <a:gd name="T22" fmla="*/ 2147483647 w 857"/>
              <a:gd name="T23" fmla="*/ 2147483647 h 853"/>
              <a:gd name="T24" fmla="*/ 2147483647 w 857"/>
              <a:gd name="T25" fmla="*/ 2147483647 h 853"/>
              <a:gd name="T26" fmla="*/ 2147483647 w 857"/>
              <a:gd name="T27" fmla="*/ 2147483647 h 853"/>
              <a:gd name="T28" fmla="*/ 2147483647 w 857"/>
              <a:gd name="T29" fmla="*/ 2147483647 h 853"/>
              <a:gd name="T30" fmla="*/ 2147483647 w 857"/>
              <a:gd name="T31" fmla="*/ 2147483647 h 853"/>
              <a:gd name="T32" fmla="*/ 2147483647 w 857"/>
              <a:gd name="T33" fmla="*/ 2147483647 h 853"/>
              <a:gd name="T34" fmla="*/ 2147483647 w 857"/>
              <a:gd name="T35" fmla="*/ 2147483647 h 8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57"/>
              <a:gd name="T55" fmla="*/ 0 h 853"/>
              <a:gd name="T56" fmla="*/ 857 w 857"/>
              <a:gd name="T57" fmla="*/ 853 h 8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57" h="853">
                <a:moveTo>
                  <a:pt x="857" y="853"/>
                </a:moveTo>
                <a:lnTo>
                  <a:pt x="857" y="181"/>
                </a:lnTo>
                <a:lnTo>
                  <a:pt x="609" y="181"/>
                </a:lnTo>
                <a:cubicBezTo>
                  <a:pt x="572" y="169"/>
                  <a:pt x="631" y="159"/>
                  <a:pt x="633" y="108"/>
                </a:cubicBezTo>
                <a:cubicBezTo>
                  <a:pt x="635" y="57"/>
                  <a:pt x="585" y="0"/>
                  <a:pt x="517" y="1"/>
                </a:cubicBezTo>
                <a:cubicBezTo>
                  <a:pt x="449" y="3"/>
                  <a:pt x="416" y="44"/>
                  <a:pt x="413" y="94"/>
                </a:cubicBezTo>
                <a:cubicBezTo>
                  <a:pt x="410" y="144"/>
                  <a:pt x="468" y="165"/>
                  <a:pt x="429" y="181"/>
                </a:cubicBezTo>
                <a:lnTo>
                  <a:pt x="184" y="181"/>
                </a:lnTo>
                <a:lnTo>
                  <a:pt x="184" y="428"/>
                </a:lnTo>
                <a:cubicBezTo>
                  <a:pt x="176" y="467"/>
                  <a:pt x="152" y="424"/>
                  <a:pt x="134" y="417"/>
                </a:cubicBezTo>
                <a:cubicBezTo>
                  <a:pt x="116" y="410"/>
                  <a:pt x="83" y="404"/>
                  <a:pt x="59" y="414"/>
                </a:cubicBezTo>
                <a:cubicBezTo>
                  <a:pt x="40" y="421"/>
                  <a:pt x="26" y="440"/>
                  <a:pt x="16" y="456"/>
                </a:cubicBezTo>
                <a:cubicBezTo>
                  <a:pt x="7" y="475"/>
                  <a:pt x="0" y="506"/>
                  <a:pt x="4" y="530"/>
                </a:cubicBezTo>
                <a:cubicBezTo>
                  <a:pt x="8" y="554"/>
                  <a:pt x="26" y="589"/>
                  <a:pt x="43" y="603"/>
                </a:cubicBezTo>
                <a:cubicBezTo>
                  <a:pt x="60" y="617"/>
                  <a:pt x="84" y="617"/>
                  <a:pt x="107" y="617"/>
                </a:cubicBezTo>
                <a:cubicBezTo>
                  <a:pt x="130" y="617"/>
                  <a:pt x="170" y="561"/>
                  <a:pt x="182" y="600"/>
                </a:cubicBezTo>
                <a:lnTo>
                  <a:pt x="182" y="852"/>
                </a:lnTo>
                <a:lnTo>
                  <a:pt x="857" y="853"/>
                </a:lnTo>
                <a:close/>
              </a:path>
            </a:pathLst>
          </a:custGeom>
          <a:solidFill>
            <a:srgbClr val="FFC000"/>
          </a:solidFill>
          <a:ln w="12700">
            <a:solidFill>
              <a:schemeClr val="bg1"/>
            </a:solidFill>
            <a:round/>
            <a:headEnd/>
            <a:tailEnd/>
          </a:ln>
        </p:spPr>
        <p:txBody>
          <a:bodyPr wrap="none" lIns="36000" tIns="36000" rIns="36000" bIns="36000" anchor="ctr"/>
          <a:lstStyle/>
          <a:p>
            <a:endParaRPr lang="fr-FR">
              <a:solidFill>
                <a:srgbClr val="000000"/>
              </a:solidFill>
            </a:endParaRPr>
          </a:p>
        </p:txBody>
      </p:sp>
      <p:sp>
        <p:nvSpPr>
          <p:cNvPr id="14" name="Freeform 12"/>
          <p:cNvSpPr>
            <a:spLocks/>
          </p:cNvSpPr>
          <p:nvPr/>
        </p:nvSpPr>
        <p:spPr bwMode="auto">
          <a:xfrm flipH="1" flipV="1">
            <a:off x="5085593" y="4524664"/>
            <a:ext cx="1431925" cy="1125537"/>
          </a:xfrm>
          <a:custGeom>
            <a:avLst/>
            <a:gdLst>
              <a:gd name="T0" fmla="*/ 0 w 2312"/>
              <a:gd name="T1" fmla="*/ 0 h 1823"/>
              <a:gd name="T2" fmla="*/ 770 w 2312"/>
              <a:gd name="T3" fmla="*/ 0 h 1823"/>
              <a:gd name="T4" fmla="*/ 770 w 2312"/>
              <a:gd name="T5" fmla="*/ 261 h 1823"/>
              <a:gd name="T6" fmla="*/ 854 w 2312"/>
              <a:gd name="T7" fmla="*/ 236 h 1823"/>
              <a:gd name="T8" fmla="*/ 975 w 2312"/>
              <a:gd name="T9" fmla="*/ 358 h 1823"/>
              <a:gd name="T10" fmla="*/ 870 w 2312"/>
              <a:gd name="T11" fmla="*/ 468 h 1823"/>
              <a:gd name="T12" fmla="*/ 770 w 2312"/>
              <a:gd name="T13" fmla="*/ 451 h 1823"/>
              <a:gd name="T14" fmla="*/ 770 w 2312"/>
              <a:gd name="T15" fmla="*/ 709 h 1823"/>
              <a:gd name="T16" fmla="*/ 486 w 2312"/>
              <a:gd name="T17" fmla="*/ 709 h 1823"/>
              <a:gd name="T18" fmla="*/ 507 w 2312"/>
              <a:gd name="T19" fmla="*/ 616 h 1823"/>
              <a:gd name="T20" fmla="*/ 387 w 2312"/>
              <a:gd name="T21" fmla="*/ 523 h 1823"/>
              <a:gd name="T22" fmla="*/ 257 w 2312"/>
              <a:gd name="T23" fmla="*/ 630 h 1823"/>
              <a:gd name="T24" fmla="*/ 284 w 2312"/>
              <a:gd name="T25" fmla="*/ 709 h 1823"/>
              <a:gd name="T26" fmla="*/ 0 w 2312"/>
              <a:gd name="T27" fmla="*/ 709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solidFill>
            <a:srgbClr val="00B0F0"/>
          </a:solidFill>
          <a:ln w="12700">
            <a:solidFill>
              <a:schemeClr val="bg1"/>
            </a:solidFill>
            <a:round/>
            <a:headEnd/>
            <a:tailEnd/>
          </a:ln>
        </p:spPr>
        <p:txBody>
          <a:bodyPr wrap="none" lIns="36000" tIns="36000" rIns="36000" bIns="36000" anchor="ctr"/>
          <a:lstStyle/>
          <a:p>
            <a:pPr algn="ctr">
              <a:defRPr/>
            </a:pPr>
            <a:endParaRPr lang="en-US" sz="1400" dirty="0">
              <a:solidFill>
                <a:srgbClr val="FFFFFF"/>
              </a:solidFill>
            </a:endParaRPr>
          </a:p>
        </p:txBody>
      </p:sp>
      <p:sp>
        <p:nvSpPr>
          <p:cNvPr id="15" name="TextBox 19"/>
          <p:cNvSpPr txBox="1">
            <a:spLocks noChangeArrowheads="1"/>
          </p:cNvSpPr>
          <p:nvPr/>
        </p:nvSpPr>
        <p:spPr bwMode="auto">
          <a:xfrm>
            <a:off x="3216457" y="3432176"/>
            <a:ext cx="1219200" cy="55399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sz="1000" b="1" dirty="0">
                <a:solidFill>
                  <a:srgbClr val="FFFFFF"/>
                </a:solidFill>
              </a:rPr>
              <a:t>Contribution au développement local</a:t>
            </a:r>
          </a:p>
        </p:txBody>
      </p:sp>
      <p:sp>
        <p:nvSpPr>
          <p:cNvPr id="16" name="TextBox 17"/>
          <p:cNvSpPr txBox="1">
            <a:spLocks noChangeArrowheads="1"/>
          </p:cNvSpPr>
          <p:nvPr/>
        </p:nvSpPr>
        <p:spPr bwMode="auto">
          <a:xfrm>
            <a:off x="4284607" y="3409048"/>
            <a:ext cx="1190625" cy="40011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sz="1000" b="1" dirty="0">
                <a:solidFill>
                  <a:srgbClr val="FFFFFF"/>
                </a:solidFill>
              </a:rPr>
              <a:t>Gouvernance de </a:t>
            </a:r>
          </a:p>
          <a:p>
            <a:pPr algn="ctr" eaLnBrk="1" hangingPunct="1"/>
            <a:r>
              <a:rPr lang="fr-FR" sz="1000" b="1" dirty="0">
                <a:solidFill>
                  <a:srgbClr val="FFFFFF"/>
                </a:solidFill>
              </a:rPr>
              <a:t>l’organisation</a:t>
            </a:r>
          </a:p>
        </p:txBody>
      </p:sp>
      <p:sp>
        <p:nvSpPr>
          <p:cNvPr id="18" name="TextBox 14"/>
          <p:cNvSpPr txBox="1">
            <a:spLocks noChangeArrowheads="1"/>
          </p:cNvSpPr>
          <p:nvPr/>
        </p:nvSpPr>
        <p:spPr bwMode="auto">
          <a:xfrm>
            <a:off x="5507414" y="3729038"/>
            <a:ext cx="928688" cy="55399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sz="1000" b="1" dirty="0">
                <a:solidFill>
                  <a:srgbClr val="002776"/>
                </a:solidFill>
              </a:rPr>
              <a:t>Relations et conditions de travail</a:t>
            </a:r>
          </a:p>
        </p:txBody>
      </p:sp>
      <p:sp>
        <p:nvSpPr>
          <p:cNvPr id="19" name="TextBox 13"/>
          <p:cNvSpPr txBox="1">
            <a:spLocks noChangeArrowheads="1"/>
          </p:cNvSpPr>
          <p:nvPr/>
        </p:nvSpPr>
        <p:spPr bwMode="auto">
          <a:xfrm>
            <a:off x="5626180" y="2385797"/>
            <a:ext cx="873125" cy="7080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sz="1000" b="1" dirty="0">
                <a:solidFill>
                  <a:srgbClr val="FFFFFF"/>
                </a:solidFill>
              </a:rPr>
              <a:t>Bonnes pratiques des affaires</a:t>
            </a:r>
          </a:p>
        </p:txBody>
      </p:sp>
      <p:sp>
        <p:nvSpPr>
          <p:cNvPr id="20" name="TextBox 18"/>
          <p:cNvSpPr txBox="1">
            <a:spLocks noChangeArrowheads="1"/>
          </p:cNvSpPr>
          <p:nvPr/>
        </p:nvSpPr>
        <p:spPr bwMode="auto">
          <a:xfrm>
            <a:off x="4256737" y="2548393"/>
            <a:ext cx="1231900" cy="246221"/>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sz="1000" b="1" dirty="0">
                <a:solidFill>
                  <a:srgbClr val="002776"/>
                </a:solidFill>
              </a:rPr>
              <a:t>Environnement</a:t>
            </a:r>
          </a:p>
        </p:txBody>
      </p:sp>
      <p:sp>
        <p:nvSpPr>
          <p:cNvPr id="21" name="TextBox 16"/>
          <p:cNvSpPr txBox="1">
            <a:spLocks noChangeArrowheads="1"/>
          </p:cNvSpPr>
          <p:nvPr/>
        </p:nvSpPr>
        <p:spPr bwMode="auto">
          <a:xfrm>
            <a:off x="4215349" y="5204943"/>
            <a:ext cx="1192213" cy="40011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sz="1000" b="1" dirty="0">
                <a:solidFill>
                  <a:srgbClr val="002776"/>
                </a:solidFill>
              </a:rPr>
              <a:t>Protection du </a:t>
            </a:r>
          </a:p>
          <a:p>
            <a:pPr algn="ctr" eaLnBrk="1" hangingPunct="1"/>
            <a:r>
              <a:rPr lang="fr-FR" sz="1000" b="1" dirty="0">
                <a:solidFill>
                  <a:srgbClr val="002776"/>
                </a:solidFill>
              </a:rPr>
              <a:t>consommateur</a:t>
            </a:r>
          </a:p>
        </p:txBody>
      </p:sp>
      <p:sp>
        <p:nvSpPr>
          <p:cNvPr id="22" name="TextBox 15"/>
          <p:cNvSpPr txBox="1">
            <a:spLocks noChangeArrowheads="1"/>
          </p:cNvSpPr>
          <p:nvPr/>
        </p:nvSpPr>
        <p:spPr bwMode="auto">
          <a:xfrm>
            <a:off x="5627877" y="4894984"/>
            <a:ext cx="790575" cy="40011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sz="1000" b="1" dirty="0">
                <a:solidFill>
                  <a:srgbClr val="002776"/>
                </a:solidFill>
              </a:rPr>
              <a:t>Droits de l’Homme</a:t>
            </a:r>
          </a:p>
        </p:txBody>
      </p:sp>
      <p:sp>
        <p:nvSpPr>
          <p:cNvPr id="23" name="AutoShape 5"/>
          <p:cNvSpPr>
            <a:spLocks noChangeArrowheads="1"/>
          </p:cNvSpPr>
          <p:nvPr/>
        </p:nvSpPr>
        <p:spPr bwMode="auto">
          <a:xfrm>
            <a:off x="6786116" y="2166144"/>
            <a:ext cx="1641475" cy="790575"/>
          </a:xfrm>
          <a:prstGeom prst="wedgeRoundRectCallout">
            <a:avLst>
              <a:gd name="adj1" fmla="val -54551"/>
              <a:gd name="adj2" fmla="val 69209"/>
              <a:gd name="adj3" fmla="val 16667"/>
            </a:avLst>
          </a:prstGeom>
          <a:solidFill>
            <a:schemeClr val="bg1"/>
          </a:solidFill>
          <a:ln w="9525">
            <a:solidFill>
              <a:schemeClr val="accent3"/>
            </a:solidFill>
            <a:miter lim="800000"/>
            <a:headEnd/>
            <a:tailEnd/>
          </a:ln>
        </p:spPr>
        <p:txBody>
          <a:bodyPr lIns="36000" tIns="36000" rIns="36000" bIns="36000" anchor="ctr" anchorCtr="1"/>
          <a:lstStyle/>
          <a:p>
            <a:pPr marL="88900" indent="-88900">
              <a:buFont typeface="Arial" pitchFamily="34" charset="0"/>
              <a:buChar char="•"/>
              <a:defRPr/>
            </a:pPr>
            <a:r>
              <a:rPr lang="fr-FR" sz="1000" dirty="0">
                <a:solidFill>
                  <a:srgbClr val="002776"/>
                </a:solidFill>
                <a:ea typeface="ＭＳ Ｐゴシック" pitchFamily="50" charset="-128"/>
              </a:rPr>
              <a:t>Lutte contre la corruption</a:t>
            </a:r>
          </a:p>
          <a:p>
            <a:pPr marL="88900" indent="-88900">
              <a:buFont typeface="Arial" pitchFamily="34" charset="0"/>
              <a:buChar char="•"/>
              <a:defRPr/>
            </a:pPr>
            <a:r>
              <a:rPr lang="fr-FR" sz="1000" dirty="0">
                <a:solidFill>
                  <a:srgbClr val="002776"/>
                </a:solidFill>
                <a:ea typeface="ＭＳ Ｐゴシック" pitchFamily="50" charset="-128"/>
              </a:rPr>
              <a:t>Engagement politique responsable</a:t>
            </a:r>
          </a:p>
          <a:p>
            <a:pPr marL="88900" indent="-88900">
              <a:buFont typeface="Arial" pitchFamily="34" charset="0"/>
              <a:buChar char="•"/>
              <a:defRPr/>
            </a:pPr>
            <a:r>
              <a:rPr lang="fr-FR" sz="1000" dirty="0">
                <a:solidFill>
                  <a:srgbClr val="002776"/>
                </a:solidFill>
                <a:ea typeface="ＭＳ Ｐゴシック" pitchFamily="50" charset="-128"/>
              </a:rPr>
              <a:t>Concurrence loyale</a:t>
            </a:r>
          </a:p>
          <a:p>
            <a:pPr>
              <a:buFont typeface="Arial" pitchFamily="34" charset="0"/>
              <a:buChar char="•"/>
              <a:defRPr/>
            </a:pPr>
            <a:r>
              <a:rPr lang="fr-FR" sz="1000" dirty="0">
                <a:solidFill>
                  <a:srgbClr val="002776"/>
                </a:solidFill>
                <a:ea typeface="ＭＳ Ｐゴシック" pitchFamily="50" charset="-128"/>
              </a:rPr>
              <a:t>…</a:t>
            </a:r>
          </a:p>
        </p:txBody>
      </p:sp>
      <p:sp>
        <p:nvSpPr>
          <p:cNvPr id="24" name="AutoShape 5"/>
          <p:cNvSpPr>
            <a:spLocks noChangeArrowheads="1"/>
          </p:cNvSpPr>
          <p:nvPr/>
        </p:nvSpPr>
        <p:spPr bwMode="auto">
          <a:xfrm>
            <a:off x="6920396" y="3432176"/>
            <a:ext cx="1768475" cy="993775"/>
          </a:xfrm>
          <a:prstGeom prst="wedgeRoundRectCallout">
            <a:avLst>
              <a:gd name="adj1" fmla="val -68644"/>
              <a:gd name="adj2" fmla="val 8338"/>
              <a:gd name="adj3" fmla="val 16667"/>
            </a:avLst>
          </a:prstGeom>
          <a:solidFill>
            <a:schemeClr val="bg1"/>
          </a:solidFill>
          <a:ln w="9525">
            <a:solidFill>
              <a:schemeClr val="accent2"/>
            </a:solidFill>
            <a:miter lim="800000"/>
            <a:headEnd/>
            <a:tailEnd/>
          </a:ln>
        </p:spPr>
        <p:txBody>
          <a:bodyPr lIns="36000" tIns="36000" rIns="36000" bIns="36000" anchor="ctr" anchorCtr="1"/>
          <a:lstStyle/>
          <a:p>
            <a:pPr marL="88900" indent="-88900">
              <a:buFont typeface="Arial" charset="0"/>
              <a:buChar char="•"/>
            </a:pPr>
            <a:r>
              <a:rPr lang="fr-FR" sz="1000" dirty="0">
                <a:solidFill>
                  <a:srgbClr val="002776"/>
                </a:solidFill>
                <a:ea typeface="ＭＳ Ｐゴシック" pitchFamily="34" charset="-128"/>
              </a:rPr>
              <a:t>Emploi et relations employeurs / employés</a:t>
            </a:r>
          </a:p>
          <a:p>
            <a:pPr marL="88900" indent="-88900">
              <a:buFont typeface="Arial" charset="0"/>
              <a:buChar char="•"/>
            </a:pPr>
            <a:r>
              <a:rPr lang="fr-FR" sz="1000" dirty="0">
                <a:solidFill>
                  <a:srgbClr val="002776"/>
                </a:solidFill>
                <a:ea typeface="ＭＳ Ｐゴシック" pitchFamily="34" charset="-128"/>
              </a:rPr>
              <a:t>Conditions de travail et protection sociale</a:t>
            </a:r>
          </a:p>
          <a:p>
            <a:pPr marL="88900" indent="-88900">
              <a:buFont typeface="Arial" charset="0"/>
              <a:buChar char="•"/>
            </a:pPr>
            <a:r>
              <a:rPr lang="fr-FR" sz="1000" dirty="0">
                <a:solidFill>
                  <a:srgbClr val="002776"/>
                </a:solidFill>
                <a:ea typeface="ＭＳ Ｐゴシック" pitchFamily="34" charset="-128"/>
              </a:rPr>
              <a:t>Santé et sécurité au travail</a:t>
            </a:r>
          </a:p>
          <a:p>
            <a:pPr marL="88900" indent="-88900">
              <a:buFont typeface="Arial" charset="0"/>
              <a:buChar char="•"/>
            </a:pPr>
            <a:r>
              <a:rPr lang="fr-FR" sz="1000" dirty="0">
                <a:solidFill>
                  <a:srgbClr val="002776"/>
                </a:solidFill>
                <a:ea typeface="ＭＳ Ｐゴシック" pitchFamily="34" charset="-128"/>
              </a:rPr>
              <a:t>…</a:t>
            </a:r>
          </a:p>
        </p:txBody>
      </p:sp>
      <p:sp>
        <p:nvSpPr>
          <p:cNvPr id="25" name="AutoShape 5"/>
          <p:cNvSpPr>
            <a:spLocks noChangeArrowheads="1"/>
          </p:cNvSpPr>
          <p:nvPr/>
        </p:nvSpPr>
        <p:spPr bwMode="auto">
          <a:xfrm>
            <a:off x="6920396" y="4833498"/>
            <a:ext cx="1844675" cy="1143000"/>
          </a:xfrm>
          <a:prstGeom prst="wedgeRoundRectCallout">
            <a:avLst>
              <a:gd name="adj1" fmla="val -67357"/>
              <a:gd name="adj2" fmla="val -42295"/>
              <a:gd name="adj3" fmla="val 16667"/>
            </a:avLst>
          </a:prstGeom>
          <a:solidFill>
            <a:schemeClr val="bg1"/>
          </a:solidFill>
          <a:ln w="9525">
            <a:solidFill>
              <a:schemeClr val="accent3"/>
            </a:solidFill>
            <a:miter lim="800000"/>
            <a:headEnd/>
            <a:tailEnd/>
          </a:ln>
        </p:spPr>
        <p:txBody>
          <a:bodyPr lIns="36000" tIns="36000" rIns="36000" bIns="36000" anchor="ctr" anchorCtr="1"/>
          <a:lstStyle/>
          <a:p>
            <a:pPr marL="88900" indent="-88900">
              <a:buFont typeface="Arial" pitchFamily="34" charset="0"/>
              <a:buChar char="•"/>
              <a:defRPr/>
            </a:pPr>
            <a:r>
              <a:rPr lang="fr-FR" sz="1000" dirty="0">
                <a:solidFill>
                  <a:srgbClr val="002776"/>
                </a:solidFill>
                <a:ea typeface="ＭＳ Ｐゴシック" pitchFamily="50" charset="-128"/>
              </a:rPr>
              <a:t>Droits civils et politiques</a:t>
            </a:r>
          </a:p>
          <a:p>
            <a:pPr marL="88900" indent="-88900">
              <a:buFont typeface="Arial" pitchFamily="34" charset="0"/>
              <a:buChar char="•"/>
              <a:defRPr/>
            </a:pPr>
            <a:r>
              <a:rPr lang="fr-FR" sz="1000" dirty="0">
                <a:solidFill>
                  <a:srgbClr val="002776"/>
                </a:solidFill>
                <a:ea typeface="ＭＳ Ｐゴシック" pitchFamily="50" charset="-128"/>
              </a:rPr>
              <a:t>Droits économiques, sociaux et culturels</a:t>
            </a:r>
          </a:p>
          <a:p>
            <a:pPr marL="88900" indent="-88900">
              <a:buFont typeface="Arial" pitchFamily="34" charset="0"/>
              <a:buChar char="•"/>
              <a:defRPr/>
            </a:pPr>
            <a:r>
              <a:rPr lang="fr-FR" sz="1000" dirty="0">
                <a:solidFill>
                  <a:srgbClr val="002776"/>
                </a:solidFill>
                <a:ea typeface="ＭＳ Ｐゴシック" pitchFamily="50" charset="-128"/>
              </a:rPr>
              <a:t>Droits fondamentaux au travail</a:t>
            </a:r>
          </a:p>
          <a:p>
            <a:pPr marL="88900" indent="-88900">
              <a:buFont typeface="Arial" pitchFamily="34" charset="0"/>
              <a:buChar char="•"/>
              <a:defRPr/>
            </a:pPr>
            <a:r>
              <a:rPr lang="fr-FR" sz="1000" dirty="0">
                <a:solidFill>
                  <a:srgbClr val="002776"/>
                </a:solidFill>
                <a:ea typeface="ＭＳ Ｐゴシック" pitchFamily="50" charset="-128"/>
              </a:rPr>
              <a:t>Obligation de vigilance</a:t>
            </a:r>
          </a:p>
          <a:p>
            <a:pPr marL="88900" indent="-88900">
              <a:buFont typeface="Arial" pitchFamily="34" charset="0"/>
              <a:buChar char="•"/>
              <a:defRPr/>
            </a:pPr>
            <a:r>
              <a:rPr lang="fr-FR" sz="1000" dirty="0">
                <a:solidFill>
                  <a:srgbClr val="002776"/>
                </a:solidFill>
                <a:ea typeface="ＭＳ Ｐゴシック" pitchFamily="50" charset="-128"/>
              </a:rPr>
              <a:t>…</a:t>
            </a:r>
          </a:p>
        </p:txBody>
      </p:sp>
      <p:sp>
        <p:nvSpPr>
          <p:cNvPr id="26" name="AutoShape 5"/>
          <p:cNvSpPr>
            <a:spLocks noChangeArrowheads="1"/>
          </p:cNvSpPr>
          <p:nvPr/>
        </p:nvSpPr>
        <p:spPr bwMode="auto">
          <a:xfrm>
            <a:off x="4741536" y="5869063"/>
            <a:ext cx="1908175" cy="650875"/>
          </a:xfrm>
          <a:prstGeom prst="wedgeRoundRectCallout">
            <a:avLst>
              <a:gd name="adj1" fmla="val -40426"/>
              <a:gd name="adj2" fmla="val -72583"/>
              <a:gd name="adj3" fmla="val 16667"/>
            </a:avLst>
          </a:prstGeom>
          <a:solidFill>
            <a:schemeClr val="bg1"/>
          </a:solidFill>
          <a:ln w="9525">
            <a:solidFill>
              <a:srgbClr val="FFC000"/>
            </a:solidFill>
            <a:miter lim="800000"/>
            <a:headEnd/>
            <a:tailEnd/>
          </a:ln>
        </p:spPr>
        <p:txBody>
          <a:bodyPr lIns="36000" tIns="36000" rIns="36000" bIns="36000" anchor="ctr" anchorCtr="1"/>
          <a:lstStyle/>
          <a:p>
            <a:pPr marL="88900" indent="-88900">
              <a:buFont typeface="Arial" charset="0"/>
              <a:buChar char="•"/>
            </a:pPr>
            <a:r>
              <a:rPr lang="fr-FR" sz="1000" dirty="0">
                <a:solidFill>
                  <a:srgbClr val="002776"/>
                </a:solidFill>
                <a:ea typeface="ＭＳ Ｐゴシック" pitchFamily="34" charset="-128"/>
              </a:rPr>
              <a:t>Consommation durable</a:t>
            </a:r>
          </a:p>
          <a:p>
            <a:pPr marL="88900" indent="-88900">
              <a:buFont typeface="Arial" charset="0"/>
              <a:buChar char="•"/>
            </a:pPr>
            <a:r>
              <a:rPr lang="fr-FR" sz="1000" dirty="0">
                <a:solidFill>
                  <a:srgbClr val="002776"/>
                </a:solidFill>
                <a:ea typeface="ＭＳ Ｐゴシック" pitchFamily="34" charset="-128"/>
              </a:rPr>
              <a:t>Protection de la santé et sécurité du consommateur</a:t>
            </a:r>
          </a:p>
          <a:p>
            <a:pPr marL="88900" indent="-88900">
              <a:buFont typeface="Arial" charset="0"/>
              <a:buChar char="•"/>
            </a:pPr>
            <a:r>
              <a:rPr lang="fr-FR" sz="1000" dirty="0">
                <a:solidFill>
                  <a:srgbClr val="002776"/>
                </a:solidFill>
                <a:ea typeface="ＭＳ Ｐゴシック" pitchFamily="34" charset="-128"/>
              </a:rPr>
              <a:t>…</a:t>
            </a:r>
          </a:p>
        </p:txBody>
      </p:sp>
      <p:sp>
        <p:nvSpPr>
          <p:cNvPr id="27" name="AutoShape 5"/>
          <p:cNvSpPr>
            <a:spLocks noChangeArrowheads="1"/>
          </p:cNvSpPr>
          <p:nvPr/>
        </p:nvSpPr>
        <p:spPr bwMode="auto">
          <a:xfrm>
            <a:off x="1919447" y="5057985"/>
            <a:ext cx="1476375" cy="650875"/>
          </a:xfrm>
          <a:prstGeom prst="wedgeRoundRectCallout">
            <a:avLst>
              <a:gd name="adj1" fmla="val 108986"/>
              <a:gd name="adj2" fmla="val -131120"/>
              <a:gd name="adj3" fmla="val 16667"/>
            </a:avLst>
          </a:prstGeom>
          <a:solidFill>
            <a:schemeClr val="bg1"/>
          </a:solidFill>
          <a:ln w="9525">
            <a:solidFill>
              <a:schemeClr val="tx2"/>
            </a:solidFill>
            <a:miter lim="800000"/>
            <a:headEnd/>
            <a:tailEnd/>
          </a:ln>
        </p:spPr>
        <p:txBody>
          <a:bodyPr lIns="36000" tIns="36000" rIns="36000" bIns="36000" anchor="ctr" anchorCtr="1"/>
          <a:lstStyle/>
          <a:p>
            <a:pPr>
              <a:buFont typeface="Arial" charset="0"/>
              <a:buChar char="•"/>
              <a:tabLst>
                <a:tab pos="88900" algn="l"/>
              </a:tabLst>
            </a:pPr>
            <a:r>
              <a:rPr lang="fr-FR" sz="1000" dirty="0">
                <a:solidFill>
                  <a:srgbClr val="002776"/>
                </a:solidFill>
                <a:ea typeface="ＭＳ Ｐゴシック" pitchFamily="34" charset="-128"/>
              </a:rPr>
              <a:t>Conflits d’intérêt</a:t>
            </a:r>
          </a:p>
          <a:p>
            <a:pPr>
              <a:buFont typeface="Arial" charset="0"/>
              <a:buChar char="•"/>
              <a:tabLst>
                <a:tab pos="88900" algn="l"/>
              </a:tabLst>
            </a:pPr>
            <a:r>
              <a:rPr lang="fr-FR" sz="1000" dirty="0">
                <a:solidFill>
                  <a:srgbClr val="002776"/>
                </a:solidFill>
                <a:ea typeface="ＭＳ Ｐゴシック" pitchFamily="34" charset="-128"/>
              </a:rPr>
              <a:t>Abus de biens sociaux</a:t>
            </a:r>
          </a:p>
        </p:txBody>
      </p:sp>
      <p:sp>
        <p:nvSpPr>
          <p:cNvPr id="28" name="AutoShape 5"/>
          <p:cNvSpPr>
            <a:spLocks noChangeArrowheads="1"/>
          </p:cNvSpPr>
          <p:nvPr/>
        </p:nvSpPr>
        <p:spPr bwMode="auto">
          <a:xfrm>
            <a:off x="1257491" y="3584016"/>
            <a:ext cx="1476375" cy="990600"/>
          </a:xfrm>
          <a:prstGeom prst="wedgeRoundRectCallout">
            <a:avLst>
              <a:gd name="adj1" fmla="val 75438"/>
              <a:gd name="adj2" fmla="val -27704"/>
              <a:gd name="adj3" fmla="val 16667"/>
            </a:avLst>
          </a:prstGeom>
          <a:solidFill>
            <a:schemeClr val="bg1"/>
          </a:solidFill>
          <a:ln w="9525">
            <a:solidFill>
              <a:schemeClr val="accent2">
                <a:lumMod val="50000"/>
              </a:schemeClr>
            </a:solidFill>
            <a:miter lim="800000"/>
            <a:headEnd/>
            <a:tailEnd/>
          </a:ln>
        </p:spPr>
        <p:txBody>
          <a:bodyPr lIns="36000" tIns="36000" rIns="36000" bIns="36000" anchor="ctr" anchorCtr="1"/>
          <a:lstStyle/>
          <a:p>
            <a:pPr marL="88900" indent="-88900">
              <a:buFont typeface="Arial" pitchFamily="34" charset="0"/>
              <a:buChar char="•"/>
              <a:defRPr/>
            </a:pPr>
            <a:r>
              <a:rPr lang="fr-FR" sz="1000" dirty="0">
                <a:solidFill>
                  <a:srgbClr val="002776"/>
                </a:solidFill>
                <a:ea typeface="ＭＳ Ｐゴシック" pitchFamily="50" charset="-128"/>
              </a:rPr>
              <a:t>Ancrage territorial</a:t>
            </a:r>
          </a:p>
          <a:p>
            <a:pPr marL="88900" indent="-88900">
              <a:buFont typeface="Arial" pitchFamily="34" charset="0"/>
              <a:buChar char="•"/>
              <a:defRPr/>
            </a:pPr>
            <a:r>
              <a:rPr lang="fr-FR" sz="1000" dirty="0">
                <a:solidFill>
                  <a:srgbClr val="002776"/>
                </a:solidFill>
                <a:ea typeface="ＭＳ Ｐゴシック" pitchFamily="50" charset="-128"/>
              </a:rPr>
              <a:t>Education et culture</a:t>
            </a:r>
          </a:p>
          <a:p>
            <a:pPr marL="88900" indent="-88900">
              <a:buFont typeface="Arial" pitchFamily="34" charset="0"/>
              <a:buChar char="•"/>
              <a:defRPr/>
            </a:pPr>
            <a:r>
              <a:rPr lang="fr-FR" sz="1000" dirty="0">
                <a:solidFill>
                  <a:srgbClr val="002776"/>
                </a:solidFill>
                <a:ea typeface="ＭＳ Ｐゴシック" pitchFamily="50" charset="-128"/>
              </a:rPr>
              <a:t>Création d’emplois et développement des compétences</a:t>
            </a:r>
          </a:p>
          <a:p>
            <a:pPr marL="88900" indent="-88900">
              <a:buFont typeface="Arial" pitchFamily="34" charset="0"/>
              <a:buChar char="•"/>
              <a:defRPr/>
            </a:pPr>
            <a:r>
              <a:rPr lang="fr-FR" sz="1000" dirty="0">
                <a:solidFill>
                  <a:srgbClr val="002776"/>
                </a:solidFill>
                <a:ea typeface="ＭＳ Ｐゴシック" pitchFamily="50" charset="-128"/>
              </a:rPr>
              <a:t>…</a:t>
            </a:r>
          </a:p>
        </p:txBody>
      </p:sp>
      <p:sp>
        <p:nvSpPr>
          <p:cNvPr id="29" name="AutoShape 5"/>
          <p:cNvSpPr>
            <a:spLocks noChangeArrowheads="1"/>
          </p:cNvSpPr>
          <p:nvPr/>
        </p:nvSpPr>
        <p:spPr bwMode="auto">
          <a:xfrm>
            <a:off x="2123548" y="1913393"/>
            <a:ext cx="1765300" cy="1270000"/>
          </a:xfrm>
          <a:prstGeom prst="wedgeRoundRectCallout">
            <a:avLst>
              <a:gd name="adj1" fmla="val 72000"/>
              <a:gd name="adj2" fmla="val 17852"/>
              <a:gd name="adj3" fmla="val 16667"/>
            </a:avLst>
          </a:prstGeom>
          <a:solidFill>
            <a:schemeClr val="bg1"/>
          </a:solidFill>
          <a:ln w="9525">
            <a:solidFill>
              <a:schemeClr val="accent2"/>
            </a:solidFill>
            <a:miter lim="800000"/>
            <a:headEnd/>
            <a:tailEnd/>
          </a:ln>
        </p:spPr>
        <p:txBody>
          <a:bodyPr lIns="36000" tIns="36000" rIns="36000" bIns="36000" anchor="ctr" anchorCtr="1"/>
          <a:lstStyle/>
          <a:p>
            <a:pPr marL="88900" indent="-88900">
              <a:buFont typeface="Arial" charset="0"/>
              <a:buChar char="•"/>
            </a:pPr>
            <a:r>
              <a:rPr lang="fr-FR" sz="1000" dirty="0">
                <a:solidFill>
                  <a:srgbClr val="002776"/>
                </a:solidFill>
                <a:ea typeface="ＭＳ Ｐゴシック" pitchFamily="34" charset="-128"/>
              </a:rPr>
              <a:t>Prévention de la pollution</a:t>
            </a:r>
          </a:p>
          <a:p>
            <a:pPr marL="88900" indent="-88900">
              <a:buFont typeface="Arial" charset="0"/>
              <a:buChar char="•"/>
            </a:pPr>
            <a:r>
              <a:rPr lang="fr-FR" sz="1000" dirty="0">
                <a:solidFill>
                  <a:srgbClr val="002776"/>
                </a:solidFill>
                <a:ea typeface="ＭＳ Ｐゴシック" pitchFamily="34" charset="-128"/>
              </a:rPr>
              <a:t>Utilisation durable des ressources</a:t>
            </a:r>
          </a:p>
          <a:p>
            <a:pPr marL="88900" indent="-88900">
              <a:buFont typeface="Arial" charset="0"/>
              <a:buChar char="•"/>
            </a:pPr>
            <a:r>
              <a:rPr lang="fr-FR" sz="1000" dirty="0">
                <a:solidFill>
                  <a:srgbClr val="002776"/>
                </a:solidFill>
                <a:ea typeface="ＭＳ Ｐゴシック" pitchFamily="34" charset="-128"/>
              </a:rPr>
              <a:t>Atténuation des changements climatiques et adaptation</a:t>
            </a:r>
          </a:p>
          <a:p>
            <a:pPr marL="88900" indent="-88900">
              <a:buFont typeface="Arial" charset="0"/>
              <a:buChar char="•"/>
            </a:pPr>
            <a:r>
              <a:rPr lang="fr-FR" sz="1000" dirty="0">
                <a:solidFill>
                  <a:srgbClr val="002776"/>
                </a:solidFill>
                <a:ea typeface="ＭＳ Ｐゴシック" pitchFamily="34" charset="-128"/>
              </a:rPr>
              <a:t>…</a:t>
            </a:r>
          </a:p>
        </p:txBody>
      </p:sp>
      <p:pic>
        <p:nvPicPr>
          <p:cNvPr id="30" name="Image 29"/>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640290" y="209526"/>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98563071"/>
      </p:ext>
    </p:extLst>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734290" y="0"/>
            <a:ext cx="10515600" cy="1325563"/>
          </a:xfrm>
        </p:spPr>
        <p:txBody>
          <a:bodyPr/>
          <a:lstStyle/>
          <a:p>
            <a:pPr algn="ctr"/>
            <a:r>
              <a:rPr lang="fr-FR" b="1" dirty="0">
                <a:solidFill>
                  <a:schemeClr val="accent5">
                    <a:lumMod val="50000"/>
                  </a:schemeClr>
                </a:solidFill>
              </a:rPr>
              <a:t>Les enjeux pour l’entreprise: </a:t>
            </a:r>
            <a:br>
              <a:rPr lang="fr-FR" b="1" dirty="0">
                <a:solidFill>
                  <a:schemeClr val="accent5">
                    <a:lumMod val="50000"/>
                  </a:schemeClr>
                </a:solidFill>
              </a:rPr>
            </a:br>
            <a:r>
              <a:rPr lang="fr-FR" b="1" dirty="0">
                <a:solidFill>
                  <a:schemeClr val="accent5">
                    <a:lumMod val="50000"/>
                  </a:schemeClr>
                </a:solidFill>
              </a:rPr>
              <a:t>Les parties prenantes</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883527" y="1481871"/>
            <a:ext cx="5545137" cy="513715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pic>
      <p:pic>
        <p:nvPicPr>
          <p:cNvPr id="5" name="Image 4"/>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661072" y="156808"/>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58874217"/>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01864"/>
            <a:ext cx="10515600" cy="712851"/>
          </a:xfrm>
        </p:spPr>
        <p:txBody>
          <a:bodyPr>
            <a:normAutofit/>
          </a:bodyPr>
          <a:lstStyle/>
          <a:p>
            <a:pPr algn="ctr"/>
            <a:r>
              <a:rPr lang="fr-FR" b="1" dirty="0">
                <a:solidFill>
                  <a:schemeClr val="accent5">
                    <a:lumMod val="50000"/>
                  </a:schemeClr>
                </a:solidFill>
              </a:rPr>
              <a:t>Les opportunités pour l’entreprise</a:t>
            </a:r>
          </a:p>
        </p:txBody>
      </p:sp>
      <p:grpSp>
        <p:nvGrpSpPr>
          <p:cNvPr id="7" name="Group 33"/>
          <p:cNvGrpSpPr>
            <a:grpSpLocks/>
          </p:cNvGrpSpPr>
          <p:nvPr/>
        </p:nvGrpSpPr>
        <p:grpSpPr bwMode="auto">
          <a:xfrm>
            <a:off x="2081217" y="1700213"/>
            <a:ext cx="7926387" cy="4596678"/>
            <a:chOff x="0" y="1026"/>
            <a:chExt cx="5624" cy="2507"/>
          </a:xfrm>
        </p:grpSpPr>
        <p:sp>
          <p:nvSpPr>
            <p:cNvPr id="8" name="Oval 34"/>
            <p:cNvSpPr>
              <a:spLocks noChangeArrowheads="1"/>
            </p:cNvSpPr>
            <p:nvPr/>
          </p:nvSpPr>
          <p:spPr bwMode="auto">
            <a:xfrm>
              <a:off x="0" y="1978"/>
              <a:ext cx="1247" cy="442"/>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a:solidFill>
                    <a:srgbClr val="000066"/>
                  </a:solidFill>
                </a:rPr>
                <a:t>Fournisseurs sous-traitants</a:t>
              </a:r>
            </a:p>
          </p:txBody>
        </p:sp>
        <p:sp>
          <p:nvSpPr>
            <p:cNvPr id="9" name="Oval 35"/>
            <p:cNvSpPr>
              <a:spLocks noChangeArrowheads="1"/>
            </p:cNvSpPr>
            <p:nvPr/>
          </p:nvSpPr>
          <p:spPr bwMode="auto">
            <a:xfrm>
              <a:off x="8" y="2456"/>
              <a:ext cx="1247" cy="442"/>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a:solidFill>
                    <a:srgbClr val="000066"/>
                  </a:solidFill>
                </a:rPr>
                <a:t>Partenaires d’affaires</a:t>
              </a:r>
            </a:p>
          </p:txBody>
        </p:sp>
        <p:sp>
          <p:nvSpPr>
            <p:cNvPr id="10" name="Oval 36"/>
            <p:cNvSpPr>
              <a:spLocks noChangeArrowheads="1"/>
            </p:cNvSpPr>
            <p:nvPr/>
          </p:nvSpPr>
          <p:spPr bwMode="auto">
            <a:xfrm>
              <a:off x="1007" y="1202"/>
              <a:ext cx="1247" cy="224"/>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a:solidFill>
                    <a:srgbClr val="000066"/>
                  </a:solidFill>
                </a:rPr>
                <a:t>Actionnaires</a:t>
              </a:r>
            </a:p>
          </p:txBody>
        </p:sp>
        <p:sp>
          <p:nvSpPr>
            <p:cNvPr id="11" name="Oval 37"/>
            <p:cNvSpPr>
              <a:spLocks noChangeArrowheads="1"/>
            </p:cNvSpPr>
            <p:nvPr/>
          </p:nvSpPr>
          <p:spPr bwMode="auto">
            <a:xfrm>
              <a:off x="4313" y="2541"/>
              <a:ext cx="1247" cy="224"/>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en-GB" sz="1400" b="1">
                  <a:solidFill>
                    <a:srgbClr val="000066"/>
                  </a:solidFill>
                </a:rPr>
                <a:t>Public</a:t>
              </a:r>
            </a:p>
          </p:txBody>
        </p:sp>
        <p:sp>
          <p:nvSpPr>
            <p:cNvPr id="12" name="Oval 38"/>
            <p:cNvSpPr>
              <a:spLocks noChangeArrowheads="1"/>
            </p:cNvSpPr>
            <p:nvPr/>
          </p:nvSpPr>
          <p:spPr bwMode="auto">
            <a:xfrm>
              <a:off x="515" y="2923"/>
              <a:ext cx="1247" cy="525"/>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a:solidFill>
                    <a:srgbClr val="000066"/>
                  </a:solidFill>
                </a:rPr>
                <a:t>Autorité</a:t>
              </a:r>
            </a:p>
            <a:p>
              <a:pPr algn="ctr">
                <a:lnSpc>
                  <a:spcPct val="90000"/>
                </a:lnSpc>
              </a:pPr>
              <a:r>
                <a:rPr lang="fr-FR" sz="1400" b="1">
                  <a:solidFill>
                    <a:srgbClr val="000066"/>
                  </a:solidFill>
                </a:rPr>
                <a:t>internationale nationale et locale</a:t>
              </a:r>
            </a:p>
          </p:txBody>
        </p:sp>
        <p:sp>
          <p:nvSpPr>
            <p:cNvPr id="13" name="Oval 39"/>
            <p:cNvSpPr>
              <a:spLocks noChangeArrowheads="1"/>
            </p:cNvSpPr>
            <p:nvPr/>
          </p:nvSpPr>
          <p:spPr bwMode="auto">
            <a:xfrm>
              <a:off x="4377" y="2069"/>
              <a:ext cx="1247" cy="224"/>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en-GB" sz="1400" b="1">
                  <a:solidFill>
                    <a:srgbClr val="000066"/>
                  </a:solidFill>
                </a:rPr>
                <a:t>Clients</a:t>
              </a:r>
            </a:p>
          </p:txBody>
        </p:sp>
        <p:sp>
          <p:nvSpPr>
            <p:cNvPr id="14" name="Oval 40"/>
            <p:cNvSpPr>
              <a:spLocks noChangeArrowheads="1"/>
            </p:cNvSpPr>
            <p:nvPr/>
          </p:nvSpPr>
          <p:spPr bwMode="auto">
            <a:xfrm>
              <a:off x="1607" y="3254"/>
              <a:ext cx="1247" cy="224"/>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a:solidFill>
                    <a:srgbClr val="000066"/>
                  </a:solidFill>
                </a:rPr>
                <a:t>Médias</a:t>
              </a:r>
            </a:p>
          </p:txBody>
        </p:sp>
        <p:sp>
          <p:nvSpPr>
            <p:cNvPr id="15" name="Oval 41"/>
            <p:cNvSpPr>
              <a:spLocks noChangeArrowheads="1"/>
            </p:cNvSpPr>
            <p:nvPr/>
          </p:nvSpPr>
          <p:spPr bwMode="auto">
            <a:xfrm>
              <a:off x="4154" y="1389"/>
              <a:ext cx="1247" cy="442"/>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a:solidFill>
                    <a:srgbClr val="000066"/>
                  </a:solidFill>
                </a:rPr>
                <a:t>Employés, Syndicats</a:t>
              </a:r>
            </a:p>
          </p:txBody>
        </p:sp>
        <p:sp>
          <p:nvSpPr>
            <p:cNvPr id="16" name="Oval 42"/>
            <p:cNvSpPr>
              <a:spLocks noChangeArrowheads="1"/>
            </p:cNvSpPr>
            <p:nvPr/>
          </p:nvSpPr>
          <p:spPr bwMode="auto">
            <a:xfrm>
              <a:off x="4000" y="2837"/>
              <a:ext cx="1247" cy="442"/>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a:solidFill>
                    <a:srgbClr val="000066"/>
                  </a:solidFill>
                </a:rPr>
                <a:t>Communauté</a:t>
              </a:r>
            </a:p>
            <a:p>
              <a:pPr algn="ctr">
                <a:lnSpc>
                  <a:spcPct val="90000"/>
                </a:lnSpc>
              </a:pPr>
              <a:r>
                <a:rPr lang="en-GB" sz="1400" b="1">
                  <a:solidFill>
                    <a:srgbClr val="000066"/>
                  </a:solidFill>
                </a:rPr>
                <a:t>locale</a:t>
              </a:r>
            </a:p>
          </p:txBody>
        </p:sp>
        <p:sp>
          <p:nvSpPr>
            <p:cNvPr id="17" name="Oval 43"/>
            <p:cNvSpPr>
              <a:spLocks noChangeArrowheads="1"/>
            </p:cNvSpPr>
            <p:nvPr/>
          </p:nvSpPr>
          <p:spPr bwMode="auto">
            <a:xfrm>
              <a:off x="2893" y="3091"/>
              <a:ext cx="1247" cy="442"/>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en-GB" sz="1400" b="1">
                  <a:solidFill>
                    <a:srgbClr val="000066"/>
                  </a:solidFill>
                </a:rPr>
                <a:t>ONG, associations</a:t>
              </a:r>
            </a:p>
          </p:txBody>
        </p:sp>
        <p:sp>
          <p:nvSpPr>
            <p:cNvPr id="18" name="Oval 44"/>
            <p:cNvSpPr>
              <a:spLocks noChangeArrowheads="1"/>
            </p:cNvSpPr>
            <p:nvPr/>
          </p:nvSpPr>
          <p:spPr bwMode="auto">
            <a:xfrm>
              <a:off x="2153" y="1026"/>
              <a:ext cx="1247" cy="224"/>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a:solidFill>
                    <a:srgbClr val="000066"/>
                  </a:solidFill>
                </a:rPr>
                <a:t>Investisseurs</a:t>
              </a:r>
            </a:p>
          </p:txBody>
        </p:sp>
        <p:sp>
          <p:nvSpPr>
            <p:cNvPr id="19" name="Oval 45"/>
            <p:cNvSpPr>
              <a:spLocks noChangeArrowheads="1"/>
            </p:cNvSpPr>
            <p:nvPr/>
          </p:nvSpPr>
          <p:spPr bwMode="auto">
            <a:xfrm>
              <a:off x="3262" y="1202"/>
              <a:ext cx="1247" cy="224"/>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en-GB" sz="1400" b="1">
                  <a:solidFill>
                    <a:srgbClr val="000066"/>
                  </a:solidFill>
                </a:rPr>
                <a:t>Assurance</a:t>
              </a:r>
            </a:p>
          </p:txBody>
        </p:sp>
        <p:sp>
          <p:nvSpPr>
            <p:cNvPr id="20" name="Oval 46"/>
            <p:cNvSpPr>
              <a:spLocks noChangeArrowheads="1"/>
            </p:cNvSpPr>
            <p:nvPr/>
          </p:nvSpPr>
          <p:spPr bwMode="auto">
            <a:xfrm>
              <a:off x="227" y="1389"/>
              <a:ext cx="1247" cy="442"/>
            </a:xfrm>
            <a:prstGeom prst="ellipse">
              <a:avLst/>
            </a:prstGeom>
            <a:solidFill>
              <a:srgbClr val="F0E7C5"/>
            </a:solidFill>
            <a:ln w="9525">
              <a:solidFill>
                <a:srgbClr val="CCB299"/>
              </a:solidFill>
              <a:round/>
              <a:headEnd/>
              <a:tailEnd/>
            </a:ln>
          </p:spPr>
          <p:txBody>
            <a:bodyPr lIns="0" tIns="0" rIns="0" bIns="0" anchor="ctr"/>
            <a:lstStyle/>
            <a:p>
              <a:pPr algn="ctr">
                <a:lnSpc>
                  <a:spcPct val="90000"/>
                </a:lnSpc>
              </a:pPr>
              <a:r>
                <a:rPr lang="fr-FR" sz="1400" b="1" dirty="0">
                  <a:solidFill>
                    <a:srgbClr val="000066"/>
                  </a:solidFill>
                </a:rPr>
                <a:t>Concurrents, standards sectoriels</a:t>
              </a:r>
            </a:p>
          </p:txBody>
        </p:sp>
        <p:sp>
          <p:nvSpPr>
            <p:cNvPr id="21" name="Line 47"/>
            <p:cNvSpPr>
              <a:spLocks noChangeShapeType="1"/>
            </p:cNvSpPr>
            <p:nvPr/>
          </p:nvSpPr>
          <p:spPr bwMode="auto">
            <a:xfrm>
              <a:off x="2789" y="1298"/>
              <a:ext cx="0" cy="971"/>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22" name="Line 48"/>
            <p:cNvSpPr>
              <a:spLocks noChangeShapeType="1"/>
            </p:cNvSpPr>
            <p:nvPr/>
          </p:nvSpPr>
          <p:spPr bwMode="auto">
            <a:xfrm flipH="1">
              <a:off x="2779" y="1463"/>
              <a:ext cx="979" cy="827"/>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23" name="Line 49"/>
            <p:cNvSpPr>
              <a:spLocks noChangeShapeType="1"/>
            </p:cNvSpPr>
            <p:nvPr/>
          </p:nvSpPr>
          <p:spPr bwMode="auto">
            <a:xfrm>
              <a:off x="1831" y="1463"/>
              <a:ext cx="948" cy="856"/>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24" name="Line 50"/>
            <p:cNvSpPr>
              <a:spLocks noChangeShapeType="1"/>
            </p:cNvSpPr>
            <p:nvPr/>
          </p:nvSpPr>
          <p:spPr bwMode="auto">
            <a:xfrm flipH="1">
              <a:off x="2779" y="1797"/>
              <a:ext cx="1523" cy="501"/>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25" name="Line 51"/>
            <p:cNvSpPr>
              <a:spLocks noChangeShapeType="1"/>
            </p:cNvSpPr>
            <p:nvPr/>
          </p:nvSpPr>
          <p:spPr bwMode="auto">
            <a:xfrm>
              <a:off x="1276" y="1797"/>
              <a:ext cx="1503" cy="495"/>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26" name="Line 52"/>
            <p:cNvSpPr>
              <a:spLocks noChangeShapeType="1"/>
            </p:cNvSpPr>
            <p:nvPr/>
          </p:nvSpPr>
          <p:spPr bwMode="auto">
            <a:xfrm flipH="1">
              <a:off x="2779" y="2205"/>
              <a:ext cx="1568" cy="109"/>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27" name="Line 53"/>
            <p:cNvSpPr>
              <a:spLocks noChangeShapeType="1"/>
            </p:cNvSpPr>
            <p:nvPr/>
          </p:nvSpPr>
          <p:spPr bwMode="auto">
            <a:xfrm>
              <a:off x="1292" y="2205"/>
              <a:ext cx="1487" cy="109"/>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28" name="Line 54"/>
            <p:cNvSpPr>
              <a:spLocks noChangeShapeType="1"/>
            </p:cNvSpPr>
            <p:nvPr/>
          </p:nvSpPr>
          <p:spPr bwMode="auto">
            <a:xfrm flipV="1">
              <a:off x="1292" y="2273"/>
              <a:ext cx="1532" cy="295"/>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29" name="Line 55"/>
            <p:cNvSpPr>
              <a:spLocks noChangeShapeType="1"/>
            </p:cNvSpPr>
            <p:nvPr/>
          </p:nvSpPr>
          <p:spPr bwMode="auto">
            <a:xfrm flipH="1" flipV="1">
              <a:off x="2779" y="2314"/>
              <a:ext cx="1553" cy="254"/>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30" name="Line 56"/>
            <p:cNvSpPr>
              <a:spLocks noChangeShapeType="1"/>
            </p:cNvSpPr>
            <p:nvPr/>
          </p:nvSpPr>
          <p:spPr bwMode="auto">
            <a:xfrm flipH="1" flipV="1">
              <a:off x="2779" y="2289"/>
              <a:ext cx="1276" cy="650"/>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31" name="Line 57"/>
            <p:cNvSpPr>
              <a:spLocks noChangeShapeType="1"/>
            </p:cNvSpPr>
            <p:nvPr/>
          </p:nvSpPr>
          <p:spPr bwMode="auto">
            <a:xfrm flipV="1">
              <a:off x="1519" y="2314"/>
              <a:ext cx="1260" cy="625"/>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32" name="Line 58"/>
            <p:cNvSpPr>
              <a:spLocks noChangeShapeType="1"/>
            </p:cNvSpPr>
            <p:nvPr/>
          </p:nvSpPr>
          <p:spPr bwMode="auto">
            <a:xfrm flipV="1">
              <a:off x="2290" y="2296"/>
              <a:ext cx="499" cy="915"/>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33" name="Line 59"/>
            <p:cNvSpPr>
              <a:spLocks noChangeShapeType="1"/>
            </p:cNvSpPr>
            <p:nvPr/>
          </p:nvSpPr>
          <p:spPr bwMode="auto">
            <a:xfrm flipH="1" flipV="1">
              <a:off x="2769" y="2269"/>
              <a:ext cx="453" cy="830"/>
            </a:xfrm>
            <a:prstGeom prst="line">
              <a:avLst/>
            </a:prstGeom>
            <a:noFill/>
            <a:ln w="28575">
              <a:solidFill>
                <a:schemeClr val="accent2"/>
              </a:solidFill>
              <a:round/>
              <a:headEnd type="arrow" w="med" len="me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fr-FR" b="1">
                <a:solidFill>
                  <a:srgbClr val="091D5D"/>
                </a:solidFill>
                <a:cs typeface="+mn-cs"/>
              </a:endParaRPr>
            </a:p>
          </p:txBody>
        </p:sp>
        <p:sp>
          <p:nvSpPr>
            <p:cNvPr id="34" name="Rectangle 60"/>
            <p:cNvSpPr>
              <a:spLocks noChangeArrowheads="1"/>
            </p:cNvSpPr>
            <p:nvPr/>
          </p:nvSpPr>
          <p:spPr bwMode="auto">
            <a:xfrm>
              <a:off x="1821" y="2091"/>
              <a:ext cx="2001" cy="543"/>
            </a:xfrm>
            <a:prstGeom prst="rect">
              <a:avLst/>
            </a:prstGeom>
            <a:solidFill>
              <a:schemeClr val="accent2"/>
            </a:solidFill>
            <a:ln w="9525">
              <a:solidFill>
                <a:schemeClr val="accent2"/>
              </a:solidFill>
              <a:miter lim="800000"/>
              <a:headEnd/>
              <a:tailEnd/>
            </a:ln>
          </p:spPr>
          <p:txBody>
            <a:bodyPr lIns="0" tIns="0" rIns="0" bIns="0" anchor="ctr"/>
            <a:lstStyle/>
            <a:p>
              <a:pPr algn="ctr"/>
              <a:r>
                <a:rPr lang="fr-FR" sz="2400" b="1" dirty="0">
                  <a:solidFill>
                    <a:srgbClr val="FFFFFF"/>
                  </a:solidFill>
                  <a:latin typeface="Verdana" pitchFamily="34" charset="0"/>
                </a:rPr>
                <a:t>L’ENTREPRISE</a:t>
              </a:r>
            </a:p>
          </p:txBody>
        </p:sp>
      </p:grpSp>
      <p:sp>
        <p:nvSpPr>
          <p:cNvPr id="35" name="TextBox 23"/>
          <p:cNvSpPr txBox="1">
            <a:spLocks noChangeArrowheads="1"/>
          </p:cNvSpPr>
          <p:nvPr/>
        </p:nvSpPr>
        <p:spPr bwMode="auto">
          <a:xfrm>
            <a:off x="5473329" y="1170285"/>
            <a:ext cx="919721" cy="276999"/>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Confiance</a:t>
            </a:r>
            <a:endParaRPr lang="en-SG" altLang="de-DE" sz="1200" b="1" dirty="0">
              <a:latin typeface="Arial Narrow" pitchFamily="34" charset="0"/>
            </a:endParaRPr>
          </a:p>
        </p:txBody>
      </p:sp>
      <p:sp>
        <p:nvSpPr>
          <p:cNvPr id="36" name="TextBox 23"/>
          <p:cNvSpPr txBox="1">
            <a:spLocks noChangeArrowheads="1"/>
          </p:cNvSpPr>
          <p:nvPr/>
        </p:nvSpPr>
        <p:spPr bwMode="auto">
          <a:xfrm>
            <a:off x="7861705" y="1492548"/>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Réduction couverture</a:t>
            </a:r>
            <a:endParaRPr lang="en-SG" altLang="de-DE" sz="1200" b="1" dirty="0">
              <a:latin typeface="Arial Narrow" pitchFamily="34" charset="0"/>
            </a:endParaRPr>
          </a:p>
        </p:txBody>
      </p:sp>
      <p:sp>
        <p:nvSpPr>
          <p:cNvPr id="37" name="TextBox 23"/>
          <p:cNvSpPr txBox="1">
            <a:spLocks noChangeArrowheads="1"/>
          </p:cNvSpPr>
          <p:nvPr/>
        </p:nvSpPr>
        <p:spPr bwMode="auto">
          <a:xfrm>
            <a:off x="9856799" y="1900744"/>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Fidélité et engagement</a:t>
            </a:r>
            <a:endParaRPr lang="en-SG" altLang="de-DE" sz="1200" b="1" dirty="0">
              <a:latin typeface="Arial Narrow" pitchFamily="34" charset="0"/>
            </a:endParaRPr>
          </a:p>
        </p:txBody>
      </p:sp>
      <p:sp>
        <p:nvSpPr>
          <p:cNvPr id="38" name="TextBox 23"/>
          <p:cNvSpPr txBox="1">
            <a:spLocks noChangeArrowheads="1"/>
          </p:cNvSpPr>
          <p:nvPr/>
        </p:nvSpPr>
        <p:spPr bwMode="auto">
          <a:xfrm>
            <a:off x="10114467" y="3249910"/>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Stabilité</a:t>
            </a:r>
            <a:r>
              <a:rPr lang="en-US" altLang="de-DE" sz="1200" dirty="0">
                <a:latin typeface="Arial Narrow" pitchFamily="34" charset="0"/>
              </a:rPr>
              <a:t> </a:t>
            </a:r>
            <a:r>
              <a:rPr lang="en-US" altLang="de-DE" sz="1200" b="1" dirty="0">
                <a:latin typeface="Arial Narrow" pitchFamily="34" charset="0"/>
              </a:rPr>
              <a:t>du marché</a:t>
            </a:r>
            <a:endParaRPr lang="en-SG" altLang="de-DE" sz="1200" b="1" dirty="0">
              <a:latin typeface="Arial Narrow" pitchFamily="34" charset="0"/>
            </a:endParaRPr>
          </a:p>
        </p:txBody>
      </p:sp>
      <p:sp>
        <p:nvSpPr>
          <p:cNvPr id="39" name="TextBox 23"/>
          <p:cNvSpPr txBox="1">
            <a:spLocks noChangeArrowheads="1"/>
          </p:cNvSpPr>
          <p:nvPr/>
        </p:nvSpPr>
        <p:spPr bwMode="auto">
          <a:xfrm>
            <a:off x="10114467" y="4322171"/>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Soutien et expansion</a:t>
            </a:r>
            <a:endParaRPr lang="en-SG" altLang="de-DE" sz="1200" b="1" dirty="0">
              <a:latin typeface="Arial Narrow" pitchFamily="34" charset="0"/>
            </a:endParaRPr>
          </a:p>
        </p:txBody>
      </p:sp>
      <p:sp>
        <p:nvSpPr>
          <p:cNvPr id="40" name="TextBox 23"/>
          <p:cNvSpPr txBox="1">
            <a:spLocks noChangeArrowheads="1"/>
          </p:cNvSpPr>
          <p:nvPr/>
        </p:nvSpPr>
        <p:spPr bwMode="auto">
          <a:xfrm>
            <a:off x="9654606" y="5269113"/>
            <a:ext cx="1006467"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Licence d’exploitation</a:t>
            </a:r>
            <a:endParaRPr lang="en-SG" altLang="de-DE" sz="1200" b="1" dirty="0">
              <a:latin typeface="Arial Narrow" pitchFamily="34" charset="0"/>
            </a:endParaRPr>
          </a:p>
        </p:txBody>
      </p:sp>
      <p:sp>
        <p:nvSpPr>
          <p:cNvPr id="41" name="TextBox 23"/>
          <p:cNvSpPr txBox="1">
            <a:spLocks noChangeArrowheads="1"/>
          </p:cNvSpPr>
          <p:nvPr/>
        </p:nvSpPr>
        <p:spPr bwMode="auto">
          <a:xfrm>
            <a:off x="7700038" y="6192418"/>
            <a:ext cx="1081388"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Coopération, image</a:t>
            </a:r>
            <a:endParaRPr lang="en-SG" altLang="de-DE" sz="1200" b="1" dirty="0">
              <a:latin typeface="Arial Narrow" pitchFamily="34" charset="0"/>
            </a:endParaRPr>
          </a:p>
        </p:txBody>
      </p:sp>
      <p:sp>
        <p:nvSpPr>
          <p:cNvPr id="42" name="TextBox 23"/>
          <p:cNvSpPr txBox="1">
            <a:spLocks noChangeArrowheads="1"/>
          </p:cNvSpPr>
          <p:nvPr/>
        </p:nvSpPr>
        <p:spPr bwMode="auto">
          <a:xfrm>
            <a:off x="4740632" y="6311945"/>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Image et réputation</a:t>
            </a:r>
            <a:endParaRPr lang="en-SG" altLang="de-DE" sz="1200" b="1" dirty="0">
              <a:latin typeface="Arial Narrow" pitchFamily="34" charset="0"/>
            </a:endParaRPr>
          </a:p>
        </p:txBody>
      </p:sp>
      <p:sp>
        <p:nvSpPr>
          <p:cNvPr id="43" name="TextBox 23"/>
          <p:cNvSpPr txBox="1">
            <a:spLocks noChangeArrowheads="1"/>
          </p:cNvSpPr>
          <p:nvPr/>
        </p:nvSpPr>
        <p:spPr bwMode="auto">
          <a:xfrm>
            <a:off x="1365876" y="2387610"/>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Gain de Compétivité</a:t>
            </a:r>
            <a:endParaRPr lang="en-SG" altLang="de-DE" sz="1200" b="1" dirty="0">
              <a:latin typeface="Arial Narrow" pitchFamily="34" charset="0"/>
            </a:endParaRPr>
          </a:p>
        </p:txBody>
      </p:sp>
      <p:sp>
        <p:nvSpPr>
          <p:cNvPr id="44" name="TextBox 23"/>
          <p:cNvSpPr txBox="1">
            <a:spLocks noChangeArrowheads="1"/>
          </p:cNvSpPr>
          <p:nvPr/>
        </p:nvSpPr>
        <p:spPr bwMode="auto">
          <a:xfrm>
            <a:off x="2982423" y="1399899"/>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Engagement à LT</a:t>
            </a:r>
            <a:endParaRPr lang="en-SG" altLang="de-DE" sz="1200" b="1" dirty="0">
              <a:latin typeface="Arial Narrow" pitchFamily="34" charset="0"/>
            </a:endParaRPr>
          </a:p>
        </p:txBody>
      </p:sp>
      <p:sp>
        <p:nvSpPr>
          <p:cNvPr id="45" name="TextBox 23"/>
          <p:cNvSpPr txBox="1">
            <a:spLocks noChangeArrowheads="1"/>
          </p:cNvSpPr>
          <p:nvPr/>
        </p:nvSpPr>
        <p:spPr bwMode="auto">
          <a:xfrm>
            <a:off x="966800" y="4563016"/>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Croissance activité</a:t>
            </a:r>
            <a:endParaRPr lang="en-SG" altLang="de-DE" sz="1200" b="1" dirty="0">
              <a:latin typeface="Arial Narrow" pitchFamily="34" charset="0"/>
            </a:endParaRPr>
          </a:p>
        </p:txBody>
      </p:sp>
      <p:sp>
        <p:nvSpPr>
          <p:cNvPr id="46" name="TextBox 23"/>
          <p:cNvSpPr txBox="1">
            <a:spLocks noChangeArrowheads="1"/>
          </p:cNvSpPr>
          <p:nvPr/>
        </p:nvSpPr>
        <p:spPr bwMode="auto">
          <a:xfrm>
            <a:off x="1541016" y="5627499"/>
            <a:ext cx="919721" cy="461665"/>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Soutien acrru</a:t>
            </a:r>
            <a:endParaRPr lang="en-SG" altLang="de-DE" sz="1200" b="1" dirty="0">
              <a:latin typeface="Arial Narrow" pitchFamily="34" charset="0"/>
            </a:endParaRPr>
          </a:p>
        </p:txBody>
      </p:sp>
      <p:sp>
        <p:nvSpPr>
          <p:cNvPr id="47" name="TextBox 23"/>
          <p:cNvSpPr txBox="1">
            <a:spLocks noChangeArrowheads="1"/>
          </p:cNvSpPr>
          <p:nvPr/>
        </p:nvSpPr>
        <p:spPr bwMode="auto">
          <a:xfrm>
            <a:off x="854650" y="3494782"/>
            <a:ext cx="919721" cy="646331"/>
          </a:xfrm>
          <a:prstGeom prst="rect">
            <a:avLst/>
          </a:prstGeom>
          <a:solidFill>
            <a:schemeClr val="accent4">
              <a:lumMod val="75000"/>
            </a:schemeClr>
          </a:solidFill>
          <a:ln>
            <a:noFill/>
          </a:ln>
          <a:extLst/>
        </p:spPr>
        <p:txBody>
          <a:bodyPr wrap="square">
            <a:spAutoFit/>
          </a:bodyPr>
          <a:lstStyle>
            <a:lvl1pPr eaLnBrk="0" hangingPunct="0">
              <a:spcBef>
                <a:spcPct val="20000"/>
              </a:spcBef>
              <a:buClr>
                <a:srgbClr val="7C9BCE"/>
              </a:buClr>
              <a:buSzPct val="90000"/>
              <a:buFont typeface="Wingdings" pitchFamily="2" charset="2"/>
              <a:buChar char="l"/>
              <a:defRPr sz="1600">
                <a:solidFill>
                  <a:schemeClr val="tx1"/>
                </a:solidFill>
                <a:latin typeface="Arial" charset="0"/>
              </a:defRPr>
            </a:lvl1pPr>
            <a:lvl2pPr marL="742950" indent="-285750" eaLnBrk="0" hangingPunct="0">
              <a:spcBef>
                <a:spcPct val="20000"/>
              </a:spcBef>
              <a:buClr>
                <a:srgbClr val="7C9BCE"/>
              </a:buClr>
              <a:buSzPct val="90000"/>
              <a:buFont typeface="Wingdings" pitchFamily="2" charset="2"/>
              <a:buChar char="l"/>
              <a:defRPr sz="1600">
                <a:solidFill>
                  <a:schemeClr val="tx1"/>
                </a:solidFill>
                <a:latin typeface="Arial" charset="0"/>
              </a:defRPr>
            </a:lvl2pPr>
            <a:lvl3pPr marL="11430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3pPr>
            <a:lvl4pPr marL="16002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4pPr>
            <a:lvl5pPr marL="2057400" indent="-228600" eaLnBrk="0" hangingPunct="0">
              <a:spcBef>
                <a:spcPct val="20000"/>
              </a:spcBef>
              <a:buClr>
                <a:srgbClr val="7C9BCE"/>
              </a:buClr>
              <a:buSzPct val="90000"/>
              <a:buFont typeface="Wingdings" pitchFamily="2" charset="2"/>
              <a:buChar char="l"/>
              <a:defRPr sz="1600">
                <a:solidFill>
                  <a:schemeClr val="tx1"/>
                </a:solidFill>
                <a:latin typeface="Arial" charset="0"/>
              </a:defRPr>
            </a:lvl5pPr>
            <a:lvl6pPr marL="25146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6pPr>
            <a:lvl7pPr marL="29718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7pPr>
            <a:lvl8pPr marL="34290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8pPr>
            <a:lvl9pPr marL="3886200" indent="-228600" eaLnBrk="0" fontAlgn="base" hangingPunct="0">
              <a:spcBef>
                <a:spcPct val="20000"/>
              </a:spcBef>
              <a:spcAft>
                <a:spcPct val="0"/>
              </a:spcAft>
              <a:buClr>
                <a:srgbClr val="7C9BCE"/>
              </a:buClr>
              <a:buSzPct val="90000"/>
              <a:buFont typeface="Wingdings" pitchFamily="2" charset="2"/>
              <a:buChar char="l"/>
              <a:defRPr sz="1600">
                <a:solidFill>
                  <a:schemeClr val="tx1"/>
                </a:solidFill>
                <a:latin typeface="Arial" charset="0"/>
              </a:defRPr>
            </a:lvl9pPr>
          </a:lstStyle>
          <a:p>
            <a:pPr algn="ctr">
              <a:spcBef>
                <a:spcPct val="0"/>
              </a:spcBef>
              <a:buClrTx/>
              <a:buSzTx/>
              <a:buFontTx/>
              <a:buNone/>
            </a:pPr>
            <a:r>
              <a:rPr lang="en-US" altLang="de-DE" sz="1200" b="1" dirty="0">
                <a:latin typeface="Arial Narrow" pitchFamily="34" charset="0"/>
              </a:rPr>
              <a:t>Stabilité relations d’affaires</a:t>
            </a:r>
            <a:endParaRPr lang="en-SG" altLang="de-DE" sz="1200" b="1" dirty="0">
              <a:latin typeface="Arial Narrow" pitchFamily="34"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64125189"/>
      </p:ext>
    </p:extLst>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 y="365125"/>
            <a:ext cx="11762509" cy="2481984"/>
          </a:xfrm>
        </p:spPr>
        <p:txBody>
          <a:bodyPr>
            <a:normAutofit/>
          </a:bodyPr>
          <a:lstStyle/>
          <a:p>
            <a:pPr algn="ctr"/>
            <a:r>
              <a:rPr lang="fr-FR" sz="6600" b="1" dirty="0">
                <a:solidFill>
                  <a:schemeClr val="accent5">
                    <a:lumMod val="50000"/>
                  </a:schemeClr>
                </a:solidFill>
              </a:rPr>
              <a:t>AU REGARD DE CE QUI PRECEDE,</a:t>
            </a:r>
          </a:p>
        </p:txBody>
      </p:sp>
      <p:sp>
        <p:nvSpPr>
          <p:cNvPr id="3" name="Espace réservé du contenu 2"/>
          <p:cNvSpPr>
            <a:spLocks noGrp="1"/>
          </p:cNvSpPr>
          <p:nvPr>
            <p:ph idx="1"/>
          </p:nvPr>
        </p:nvSpPr>
        <p:spPr>
          <a:xfrm>
            <a:off x="342900" y="2026228"/>
            <a:ext cx="11388436" cy="3974090"/>
          </a:xfrm>
        </p:spPr>
        <p:txBody>
          <a:bodyPr/>
          <a:lstStyle/>
          <a:p>
            <a:pPr marL="0" indent="0">
              <a:buNone/>
            </a:pPr>
            <a:endParaRPr lang="fr-FR" dirty="0"/>
          </a:p>
          <a:p>
            <a:pPr marL="0" indent="0" algn="ctr">
              <a:buNone/>
            </a:pPr>
            <a:r>
              <a:rPr lang="fr-FR" sz="6000" b="1" dirty="0">
                <a:solidFill>
                  <a:schemeClr val="accent4">
                    <a:lumMod val="50000"/>
                  </a:schemeClr>
                </a:solidFill>
              </a:rPr>
              <a:t>FINANCE</a:t>
            </a:r>
            <a:r>
              <a:rPr lang="fr-FR" sz="6000" b="1" dirty="0"/>
              <a:t> </a:t>
            </a:r>
            <a:r>
              <a:rPr lang="fr-FR" sz="6000" b="1" dirty="0">
                <a:solidFill>
                  <a:schemeClr val="accent5">
                    <a:lumMod val="50000"/>
                  </a:schemeClr>
                </a:solidFill>
              </a:rPr>
              <a:t>ET</a:t>
            </a:r>
            <a:r>
              <a:rPr lang="fr-FR" sz="6000" b="1" dirty="0"/>
              <a:t> </a:t>
            </a:r>
            <a:r>
              <a:rPr lang="fr-FR" sz="6000" b="1" dirty="0">
                <a:solidFill>
                  <a:schemeClr val="accent6">
                    <a:lumMod val="50000"/>
                  </a:schemeClr>
                </a:solidFill>
              </a:rPr>
              <a:t>RSE</a:t>
            </a:r>
            <a:r>
              <a:rPr lang="fr-FR" sz="6000" b="1" dirty="0"/>
              <a:t> </a:t>
            </a:r>
            <a:r>
              <a:rPr lang="fr-FR" sz="6000" b="1" dirty="0">
                <a:solidFill>
                  <a:schemeClr val="accent5">
                    <a:lumMod val="50000"/>
                  </a:schemeClr>
                </a:solidFill>
              </a:rPr>
              <a:t>SONT – ELLES DEUX CONCEPTS ANTINOMIQUES?</a:t>
            </a:r>
          </a:p>
        </p:txBody>
      </p:sp>
      <p:pic>
        <p:nvPicPr>
          <p:cNvPr id="4" name="Picture 5"/>
          <p:cNvPicPr>
            <a:picLocks noChangeAspect="1" noChangeArrowheads="1"/>
          </p:cNvPicPr>
          <p:nvPr>
            <p:custDataLst>
              <p:tags r:id="rId1"/>
            </p:custDataLst>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939145" y="4157663"/>
            <a:ext cx="3093027" cy="2773073"/>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5" name="Image 4"/>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848108" y="124691"/>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54922422"/>
      </p:ext>
    </p:extLst>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solidFill>
                  <a:schemeClr val="accent5">
                    <a:lumMod val="50000"/>
                  </a:schemeClr>
                </a:solidFill>
              </a:rPr>
              <a:t>La réponse est évidemment </a:t>
            </a:r>
            <a:r>
              <a:rPr lang="fr-FR" sz="6000" b="1" dirty="0">
                <a:solidFill>
                  <a:schemeClr val="accent5">
                    <a:lumMod val="50000"/>
                  </a:schemeClr>
                </a:solidFill>
              </a:rPr>
              <a:t>NON</a:t>
            </a:r>
            <a:r>
              <a:rPr lang="fr-FR" b="1" dirty="0">
                <a:solidFill>
                  <a:schemeClr val="accent5">
                    <a:lumMod val="50000"/>
                  </a:schemeClr>
                </a:solidFill>
              </a:rPr>
              <a:t> </a:t>
            </a:r>
          </a:p>
        </p:txBody>
      </p:sp>
      <p:sp>
        <p:nvSpPr>
          <p:cNvPr id="3" name="Espace réservé du contenu 2"/>
          <p:cNvSpPr>
            <a:spLocks noGrp="1"/>
          </p:cNvSpPr>
          <p:nvPr>
            <p:ph idx="1"/>
          </p:nvPr>
        </p:nvSpPr>
        <p:spPr>
          <a:xfrm>
            <a:off x="838200" y="1825625"/>
            <a:ext cx="10515600" cy="4699866"/>
          </a:xfrm>
        </p:spPr>
        <p:txBody>
          <a:bodyPr>
            <a:normAutofit lnSpcReduction="10000"/>
          </a:bodyPr>
          <a:lstStyle/>
          <a:p>
            <a:pPr marL="0" indent="0" algn="just">
              <a:buNone/>
            </a:pPr>
            <a:r>
              <a:rPr lang="fr-FR" dirty="0"/>
              <a:t>- </a:t>
            </a:r>
            <a:r>
              <a:rPr lang="fr-FR" sz="3600" dirty="0">
                <a:solidFill>
                  <a:schemeClr val="accent5">
                    <a:lumMod val="50000"/>
                  </a:schemeClr>
                </a:solidFill>
              </a:rPr>
              <a:t>La Banque est une entreprise;</a:t>
            </a:r>
          </a:p>
          <a:p>
            <a:pPr algn="just">
              <a:buFontTx/>
              <a:buChar char="-"/>
            </a:pPr>
            <a:r>
              <a:rPr lang="fr-FR" sz="3600" dirty="0">
                <a:solidFill>
                  <a:schemeClr val="accent5">
                    <a:lumMod val="50000"/>
                  </a:schemeClr>
                </a:solidFill>
              </a:rPr>
              <a:t>La Banque est une entreprise particulière: sa matière première: l’argent est le la finalité de l’activité des autres: le chiffre d’affaires encaissé;</a:t>
            </a:r>
          </a:p>
          <a:p>
            <a:pPr algn="just">
              <a:buFontTx/>
              <a:buChar char="-"/>
            </a:pPr>
            <a:r>
              <a:rPr lang="fr-FR" sz="3600" dirty="0">
                <a:solidFill>
                  <a:schemeClr val="accent5">
                    <a:lumMod val="50000"/>
                  </a:schemeClr>
                </a:solidFill>
              </a:rPr>
              <a:t>La banque est l’entreprise la plus réglementée au monde;</a:t>
            </a:r>
          </a:p>
          <a:p>
            <a:pPr algn="just">
              <a:buFontTx/>
              <a:buChar char="-"/>
            </a:pPr>
            <a:r>
              <a:rPr lang="fr-FR" sz="3600" dirty="0">
                <a:solidFill>
                  <a:schemeClr val="accent5">
                    <a:lumMod val="50000"/>
                  </a:schemeClr>
                </a:solidFill>
              </a:rPr>
              <a:t>La banque est tout simplement le facteur X de l’activité économique et financière internationale.</a:t>
            </a:r>
          </a:p>
          <a:p>
            <a:pPr marL="0" indent="0" algn="ctr">
              <a:buNone/>
            </a:pPr>
            <a:r>
              <a:rPr lang="fr-FR" sz="3200" b="1" dirty="0">
                <a:solidFill>
                  <a:schemeClr val="accent5">
                    <a:lumMod val="50000"/>
                  </a:schemeClr>
                </a:solidFill>
              </a:rPr>
              <a:t>C’est pourquoi : Standard SFI et principes d’équateur</a:t>
            </a:r>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754590" y="103909"/>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79649918"/>
      </p:ext>
    </p:extLst>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7528" y="2204916"/>
            <a:ext cx="8712968" cy="2342519"/>
          </a:xfrm>
          <a:solidFill>
            <a:schemeClr val="accent6">
              <a:lumMod val="75000"/>
            </a:schemeClr>
          </a:solidFill>
        </p:spPr>
        <p:txBody>
          <a:bodyPr/>
          <a:lstStyle/>
          <a:p>
            <a:pPr algn="ctr"/>
            <a:r>
              <a:rPr lang="fr-FR" sz="4000" dirty="0"/>
              <a:t>STANDARDS SFI ET PRINCIPES DE L’EQUATEUR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90370179"/>
      </p:ext>
    </p:extLst>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92500" lnSpcReduction="20000"/>
          </a:bodyPr>
          <a:lstStyle/>
          <a:p>
            <a:pPr algn="just">
              <a:lnSpc>
                <a:spcPct val="120000"/>
              </a:lnSpc>
              <a:buFont typeface="Wingdings" pitchFamily="2" charset="2"/>
              <a:buChar char="§"/>
            </a:pPr>
            <a:r>
              <a:rPr lang="fr-FR" b="1" dirty="0">
                <a:solidFill>
                  <a:srgbClr val="002060"/>
                </a:solidFill>
                <a:latin typeface="Arial" pitchFamily="34" charset="0"/>
                <a:cs typeface="Arial" pitchFamily="34" charset="0"/>
              </a:rPr>
              <a:t>Politique de durabilité environnementale et sociale</a:t>
            </a:r>
          </a:p>
          <a:p>
            <a:pPr algn="just">
              <a:lnSpc>
                <a:spcPct val="120000"/>
              </a:lnSpc>
              <a:buFont typeface="Courier New" pitchFamily="49" charset="0"/>
              <a:buChar char="o"/>
            </a:pPr>
            <a:r>
              <a:rPr lang="fr-FR" dirty="0">
                <a:solidFill>
                  <a:srgbClr val="002060"/>
                </a:solidFill>
                <a:latin typeface="Arial" pitchFamily="34" charset="0"/>
                <a:cs typeface="Arial" pitchFamily="34" charset="0"/>
              </a:rPr>
              <a:t>engagements, les rôles et les responsabilités de l'IFC en ce domaine </a:t>
            </a:r>
          </a:p>
          <a:p>
            <a:pPr marL="0" indent="0" algn="just">
              <a:lnSpc>
                <a:spcPct val="120000"/>
              </a:lnSpc>
              <a:buNone/>
            </a:pPr>
            <a:endParaRPr lang="fr-FR" dirty="0">
              <a:solidFill>
                <a:srgbClr val="002060"/>
              </a:solidFill>
              <a:latin typeface="Arial" pitchFamily="34" charset="0"/>
              <a:cs typeface="Arial" pitchFamily="34" charset="0"/>
            </a:endParaRPr>
          </a:p>
          <a:p>
            <a:pPr algn="just">
              <a:lnSpc>
                <a:spcPct val="120000"/>
              </a:lnSpc>
              <a:buFont typeface="Wingdings" pitchFamily="2" charset="2"/>
              <a:buChar char="§"/>
            </a:pPr>
            <a:r>
              <a:rPr lang="fr-FR" b="1" dirty="0">
                <a:solidFill>
                  <a:srgbClr val="002060"/>
                </a:solidFill>
                <a:latin typeface="Arial" pitchFamily="34" charset="0"/>
                <a:cs typeface="Arial" pitchFamily="34" charset="0"/>
              </a:rPr>
              <a:t>Politique d'accès à l'information de l'IFC</a:t>
            </a:r>
            <a:r>
              <a:rPr lang="fr-FR" dirty="0">
                <a:solidFill>
                  <a:srgbClr val="002060"/>
                </a:solidFill>
                <a:latin typeface="Arial" pitchFamily="34" charset="0"/>
                <a:cs typeface="Arial" pitchFamily="34" charset="0"/>
              </a:rPr>
              <a:t>. </a:t>
            </a:r>
          </a:p>
          <a:p>
            <a:pPr algn="just">
              <a:lnSpc>
                <a:spcPct val="120000"/>
              </a:lnSpc>
              <a:buFont typeface="Courier New" pitchFamily="49" charset="0"/>
              <a:buChar char="o"/>
            </a:pPr>
            <a:r>
              <a:rPr lang="fr-FR" dirty="0">
                <a:solidFill>
                  <a:srgbClr val="002060"/>
                </a:solidFill>
                <a:latin typeface="Arial" pitchFamily="34" charset="0"/>
                <a:cs typeface="Arial" pitchFamily="34" charset="0"/>
              </a:rPr>
              <a:t>engagement pour promouvoir la transparence et une bonne gouvernance dans le cadre des opérations, et présente les conditions de divulgation des informations au titre de ses investissements et des services-conseil. </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20525752"/>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800" b="1" dirty="0">
                <a:solidFill>
                  <a:schemeClr val="accent5">
                    <a:lumMod val="50000"/>
                  </a:schemeClr>
                </a:solidFill>
              </a:rPr>
              <a:t>Plan de la présentation</a:t>
            </a:r>
          </a:p>
        </p:txBody>
      </p:sp>
      <p:sp>
        <p:nvSpPr>
          <p:cNvPr id="3" name="Espace réservé du contenu 2"/>
          <p:cNvSpPr>
            <a:spLocks noGrp="1"/>
          </p:cNvSpPr>
          <p:nvPr>
            <p:ph idx="1"/>
          </p:nvPr>
        </p:nvSpPr>
        <p:spPr/>
        <p:txBody>
          <a:bodyPr/>
          <a:lstStyle/>
          <a:p>
            <a:endParaRPr lang="fr-FR" b="1" dirty="0">
              <a:solidFill>
                <a:schemeClr val="accent5">
                  <a:lumMod val="50000"/>
                </a:schemeClr>
              </a:solidFill>
            </a:endParaRPr>
          </a:p>
          <a:p>
            <a:r>
              <a:rPr lang="fr-FR" b="1" dirty="0">
                <a:solidFill>
                  <a:schemeClr val="accent5">
                    <a:lumMod val="50000"/>
                  </a:schemeClr>
                </a:solidFill>
              </a:rPr>
              <a:t>Constat général à titre introductif </a:t>
            </a:r>
          </a:p>
          <a:p>
            <a:r>
              <a:rPr lang="fr-FR" b="1" dirty="0">
                <a:solidFill>
                  <a:schemeClr val="accent5">
                    <a:lumMod val="50000"/>
                  </a:schemeClr>
                </a:solidFill>
              </a:rPr>
              <a:t>Éléments favorisant la prise de conscience générale</a:t>
            </a:r>
          </a:p>
          <a:p>
            <a:r>
              <a:rPr lang="fr-FR" b="1" dirty="0">
                <a:solidFill>
                  <a:schemeClr val="accent5">
                    <a:lumMod val="50000"/>
                  </a:schemeClr>
                </a:solidFill>
              </a:rPr>
              <a:t>Le Concept de développement durable et de RSE</a:t>
            </a:r>
          </a:p>
          <a:p>
            <a:r>
              <a:rPr lang="fr-FR" b="1" dirty="0">
                <a:solidFill>
                  <a:schemeClr val="accent5">
                    <a:lumMod val="50000"/>
                  </a:schemeClr>
                </a:solidFill>
              </a:rPr>
              <a:t>Les liens entre la Finance et la RSE</a:t>
            </a:r>
          </a:p>
          <a:p>
            <a:r>
              <a:rPr lang="fr-FR" b="1" dirty="0">
                <a:solidFill>
                  <a:schemeClr val="accent5">
                    <a:lumMod val="50000"/>
                  </a:schemeClr>
                </a:solidFill>
              </a:rPr>
              <a:t>En quoi la question pourrait susciter l’intérêt des juristes que nous sommes</a:t>
            </a:r>
          </a:p>
          <a:p>
            <a:r>
              <a:rPr lang="fr-FR" b="1" dirty="0">
                <a:solidFill>
                  <a:schemeClr val="accent5">
                    <a:lumMod val="50000"/>
                  </a:schemeClr>
                </a:solidFill>
              </a:rPr>
              <a:t>Les conditions essentielles pour la conduite d’une bonne démarche RSE</a:t>
            </a:r>
          </a:p>
          <a:p>
            <a:endParaRPr lang="fr-FR" dirty="0"/>
          </a:p>
          <a:p>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027227" y="230188"/>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61925718"/>
      </p:ext>
    </p:extLst>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62500" lnSpcReduction="20000"/>
          </a:bodyPr>
          <a:lstStyle/>
          <a:p>
            <a:pPr lvl="0">
              <a:lnSpc>
                <a:spcPct val="120000"/>
              </a:lnSpc>
              <a:buFont typeface="Wingdings" pitchFamily="2" charset="2"/>
              <a:buChar char="§"/>
            </a:pPr>
            <a:r>
              <a:rPr lang="fr-FR" b="1" dirty="0">
                <a:solidFill>
                  <a:srgbClr val="002060"/>
                </a:solidFill>
                <a:latin typeface="Arial" pitchFamily="34" charset="0"/>
                <a:cs typeface="Arial" pitchFamily="34" charset="0"/>
              </a:rPr>
              <a:t>Normes de performance </a:t>
            </a:r>
          </a:p>
          <a:p>
            <a:pPr lvl="0">
              <a:lnSpc>
                <a:spcPct val="120000"/>
              </a:lnSpc>
              <a:buFont typeface="Courier New" pitchFamily="49" charset="0"/>
              <a:buChar char="o"/>
            </a:pPr>
            <a:r>
              <a:rPr lang="fr-FR" dirty="0">
                <a:solidFill>
                  <a:srgbClr val="002060"/>
                </a:solidFill>
                <a:latin typeface="Arial" pitchFamily="34" charset="0"/>
                <a:cs typeface="Arial" pitchFamily="34" charset="0"/>
              </a:rPr>
              <a:t>destinées aux clients,</a:t>
            </a:r>
          </a:p>
          <a:p>
            <a:pPr lvl="0">
              <a:lnSpc>
                <a:spcPct val="120000"/>
              </a:lnSpc>
              <a:buFont typeface="Courier New" pitchFamily="49" charset="0"/>
              <a:buChar char="o"/>
            </a:pPr>
            <a:r>
              <a:rPr lang="fr-FR" dirty="0">
                <a:solidFill>
                  <a:srgbClr val="002060"/>
                </a:solidFill>
                <a:latin typeface="Arial" pitchFamily="34" charset="0"/>
                <a:cs typeface="Arial" pitchFamily="34" charset="0"/>
              </a:rPr>
              <a:t>aider à éviter, atténuer et gérer les risques et les impacts de manière à poursuivre leurs activités de manière durable.</a:t>
            </a:r>
          </a:p>
          <a:p>
            <a:pPr lvl="0">
              <a:lnSpc>
                <a:spcPct val="120000"/>
              </a:lnSpc>
              <a:buFont typeface="Courier New" pitchFamily="49" charset="0"/>
              <a:buChar char="o"/>
            </a:pPr>
            <a:r>
              <a:rPr lang="fr-FR" dirty="0">
                <a:solidFill>
                  <a:srgbClr val="002060"/>
                </a:solidFill>
                <a:latin typeface="Arial" pitchFamily="34" charset="0"/>
                <a:cs typeface="Arial" pitchFamily="34" charset="0"/>
              </a:rPr>
              <a:t>couvrent les obligations des clients de collaborer avec les parties prenantes et communiquer des informations concernant les activités au niveau du projet.</a:t>
            </a:r>
          </a:p>
          <a:p>
            <a:pPr marL="0" indent="0" algn="just">
              <a:lnSpc>
                <a:spcPct val="120000"/>
              </a:lnSpc>
              <a:buNone/>
            </a:pPr>
            <a:endParaRPr lang="fr-FR" dirty="0">
              <a:solidFill>
                <a:srgbClr val="002060"/>
              </a:solidFill>
              <a:latin typeface="Arial" pitchFamily="34" charset="0"/>
              <a:cs typeface="Arial" pitchFamily="34" charset="0"/>
            </a:endParaRPr>
          </a:p>
          <a:p>
            <a:pPr marL="0" indent="0" algn="just">
              <a:lnSpc>
                <a:spcPct val="120000"/>
              </a:lnSpc>
              <a:buNone/>
            </a:pPr>
            <a:r>
              <a:rPr lang="fr-FR" dirty="0">
                <a:solidFill>
                  <a:srgbClr val="002060"/>
                </a:solidFill>
                <a:latin typeface="Arial" pitchFamily="34" charset="0"/>
                <a:cs typeface="Arial" pitchFamily="34" charset="0"/>
              </a:rPr>
              <a:t>L'IFC exige de ses clients qui bénéficient de ses investissements directs, (y compris les financements sur projet et les financements aux entreprises accordés par le biais d'intermédiaires financiers), qu’ils appliquent les Normes de performance pour gérer les risques et les impacts environnementaux et sociaux de manière à renforcer les opportunités de développement.   </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71943910"/>
      </p:ext>
    </p:extLst>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55000" lnSpcReduction="20000"/>
          </a:bodyPr>
          <a:lstStyle/>
          <a:p>
            <a:pPr marL="0" indent="0">
              <a:lnSpc>
                <a:spcPct val="120000"/>
              </a:lnSpc>
              <a:buNone/>
            </a:pPr>
            <a:r>
              <a:rPr lang="fr-FR" b="1" dirty="0">
                <a:solidFill>
                  <a:srgbClr val="002060"/>
                </a:solidFill>
                <a:latin typeface="Arial" pitchFamily="34" charset="0"/>
                <a:cs typeface="Arial" pitchFamily="34" charset="0"/>
              </a:rPr>
              <a:t>8 Normes de performance  que doit satisfaire un client pendant toute la durée de vie d'un investissement de l’IFC </a:t>
            </a:r>
            <a:r>
              <a:rPr lang="fr-FR" dirty="0">
                <a:solidFill>
                  <a:srgbClr val="002060"/>
                </a:solidFill>
                <a:latin typeface="Arial" pitchFamily="34" charset="0"/>
                <a:cs typeface="Arial" pitchFamily="34" charset="0"/>
              </a:rPr>
              <a:t>:  </a:t>
            </a:r>
          </a:p>
          <a:p>
            <a:pPr>
              <a:lnSpc>
                <a:spcPct val="120000"/>
              </a:lnSpc>
              <a:buFont typeface="Wingdings" pitchFamily="2" charset="2"/>
              <a:buChar char="q"/>
            </a:pPr>
            <a:r>
              <a:rPr lang="fr-FR" dirty="0">
                <a:solidFill>
                  <a:srgbClr val="002060"/>
                </a:solidFill>
                <a:latin typeface="Arial" pitchFamily="34" charset="0"/>
                <a:cs typeface="Arial" pitchFamily="34" charset="0"/>
              </a:rPr>
              <a:t>Norme de performance 1 : Évaluation et gestion des risques et des impacts environnementaux et sociaux</a:t>
            </a:r>
          </a:p>
          <a:p>
            <a:pPr>
              <a:lnSpc>
                <a:spcPct val="120000"/>
              </a:lnSpc>
              <a:buFont typeface="Wingdings" pitchFamily="2" charset="2"/>
              <a:buChar char="q"/>
            </a:pPr>
            <a:r>
              <a:rPr lang="fr-FR" dirty="0">
                <a:solidFill>
                  <a:srgbClr val="002060"/>
                </a:solidFill>
                <a:latin typeface="Arial" pitchFamily="34" charset="0"/>
                <a:cs typeface="Arial" pitchFamily="34" charset="0"/>
              </a:rPr>
              <a:t>Norme de performance 2 : Main-d’œuvre et conditions de travail</a:t>
            </a:r>
          </a:p>
          <a:p>
            <a:pPr>
              <a:lnSpc>
                <a:spcPct val="120000"/>
              </a:lnSpc>
              <a:buFont typeface="Wingdings" pitchFamily="2" charset="2"/>
              <a:buChar char="q"/>
            </a:pPr>
            <a:r>
              <a:rPr lang="fr-FR" dirty="0">
                <a:solidFill>
                  <a:srgbClr val="002060"/>
                </a:solidFill>
                <a:latin typeface="Arial" pitchFamily="34" charset="0"/>
                <a:cs typeface="Arial" pitchFamily="34" charset="0"/>
              </a:rPr>
              <a:t>Norme de performance 3 : Utilisation rationnelle des ressources et prévention de la pollution</a:t>
            </a:r>
          </a:p>
          <a:p>
            <a:pPr>
              <a:lnSpc>
                <a:spcPct val="120000"/>
              </a:lnSpc>
              <a:buFont typeface="Wingdings" pitchFamily="2" charset="2"/>
              <a:buChar char="q"/>
            </a:pPr>
            <a:r>
              <a:rPr lang="fr-FR" dirty="0">
                <a:solidFill>
                  <a:srgbClr val="002060"/>
                </a:solidFill>
                <a:latin typeface="Arial" pitchFamily="34" charset="0"/>
                <a:cs typeface="Arial" pitchFamily="34" charset="0"/>
              </a:rPr>
              <a:t>Norme de performance 4 : Santé, sécurité et sûreté des communautés</a:t>
            </a:r>
          </a:p>
          <a:p>
            <a:pPr>
              <a:lnSpc>
                <a:spcPct val="120000"/>
              </a:lnSpc>
              <a:buFont typeface="Wingdings" pitchFamily="2" charset="2"/>
              <a:buChar char="q"/>
            </a:pPr>
            <a:r>
              <a:rPr lang="fr-FR" dirty="0">
                <a:solidFill>
                  <a:srgbClr val="002060"/>
                </a:solidFill>
                <a:latin typeface="Arial" pitchFamily="34" charset="0"/>
                <a:cs typeface="Arial" pitchFamily="34" charset="0"/>
              </a:rPr>
              <a:t>Norme de performance 5 : Acquisition de terres et réinstallation involontaire</a:t>
            </a:r>
          </a:p>
          <a:p>
            <a:pPr>
              <a:lnSpc>
                <a:spcPct val="120000"/>
              </a:lnSpc>
              <a:buFont typeface="Wingdings" pitchFamily="2" charset="2"/>
              <a:buChar char="q"/>
            </a:pPr>
            <a:r>
              <a:rPr lang="fr-FR" dirty="0">
                <a:solidFill>
                  <a:srgbClr val="002060"/>
                </a:solidFill>
                <a:latin typeface="Arial" pitchFamily="34" charset="0"/>
                <a:cs typeface="Arial" pitchFamily="34" charset="0"/>
              </a:rPr>
              <a:t>Norme de performance 6 : Conservation de la biodiversité et gestion durable des ressources naturelles vivantes</a:t>
            </a:r>
          </a:p>
          <a:p>
            <a:pPr>
              <a:lnSpc>
                <a:spcPct val="120000"/>
              </a:lnSpc>
              <a:buFont typeface="Wingdings" pitchFamily="2" charset="2"/>
              <a:buChar char="q"/>
            </a:pPr>
            <a:r>
              <a:rPr lang="fr-FR" dirty="0">
                <a:solidFill>
                  <a:srgbClr val="002060"/>
                </a:solidFill>
                <a:latin typeface="Arial" pitchFamily="34" charset="0"/>
                <a:cs typeface="Arial" pitchFamily="34" charset="0"/>
              </a:rPr>
              <a:t>Norme de performance 7 : Peuples autochtones</a:t>
            </a:r>
          </a:p>
          <a:p>
            <a:pPr>
              <a:lnSpc>
                <a:spcPct val="120000"/>
              </a:lnSpc>
              <a:buFont typeface="Wingdings" pitchFamily="2" charset="2"/>
              <a:buChar char="q"/>
            </a:pPr>
            <a:r>
              <a:rPr lang="fr-FR" dirty="0">
                <a:solidFill>
                  <a:srgbClr val="002060"/>
                </a:solidFill>
                <a:latin typeface="Arial" pitchFamily="34" charset="0"/>
                <a:cs typeface="Arial" pitchFamily="34" charset="0"/>
              </a:rPr>
              <a:t>Norme de performance 8 : Patrimoine culturel  </a:t>
            </a:r>
          </a:p>
          <a:p>
            <a:pPr marL="0" indent="0">
              <a:lnSpc>
                <a:spcPct val="120000"/>
              </a:lnSpc>
              <a:buNone/>
            </a:pPr>
            <a:r>
              <a:rPr lang="fr-FR" dirty="0">
                <a:solidFill>
                  <a:srgbClr val="002060"/>
                </a:solidFill>
                <a:latin typeface="Arial" pitchFamily="34" charset="0"/>
                <a:cs typeface="Arial" pitchFamily="34" charset="0"/>
              </a:rPr>
              <a:t> </a:t>
            </a:r>
            <a:endParaRPr lang="fr-CA" dirty="0">
              <a:solidFill>
                <a:srgbClr val="002060"/>
              </a:solidFill>
              <a:latin typeface="Arial" pitchFamily="34" charset="0"/>
              <a:cs typeface="Arial" pitchFamily="34" charset="0"/>
            </a:endParaRP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40761183"/>
      </p:ext>
    </p:extLst>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55000" lnSpcReduction="20000"/>
          </a:bodyPr>
          <a:lstStyle/>
          <a:p>
            <a:pPr marL="0" indent="0" algn="just">
              <a:lnSpc>
                <a:spcPct val="120000"/>
              </a:lnSpc>
              <a:buNone/>
            </a:pPr>
            <a:r>
              <a:rPr lang="fr-FR" b="1" dirty="0">
                <a:solidFill>
                  <a:srgbClr val="002060"/>
                </a:solidFill>
                <a:latin typeface="Arial" pitchFamily="34" charset="0"/>
                <a:cs typeface="Arial" pitchFamily="34" charset="0"/>
              </a:rPr>
              <a:t>Norme de performance 1</a:t>
            </a:r>
            <a:r>
              <a:rPr lang="fr-FR" dirty="0">
                <a:solidFill>
                  <a:srgbClr val="002060"/>
                </a:solidFill>
                <a:latin typeface="Arial" pitchFamily="34" charset="0"/>
                <a:cs typeface="Arial" pitchFamily="34" charset="0"/>
              </a:rPr>
              <a:t>: </a:t>
            </a:r>
            <a:r>
              <a:rPr lang="fr-FR" b="1" dirty="0">
                <a:solidFill>
                  <a:srgbClr val="002060"/>
                </a:solidFill>
                <a:latin typeface="Arial" pitchFamily="34" charset="0"/>
                <a:cs typeface="Arial" pitchFamily="34" charset="0"/>
              </a:rPr>
              <a:t>Évaluation et gestion des risques et des impacts environnementaux  et sociaux</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Identifier et évaluer les risques et les impacts environnementaux et sociaux du projet.</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Adopter une hiérarchie des mesures d’atténuation de manière à anticiper et éviter les impacts, ou lorsque ce n’est pas possible, atténuer le plus possible, et lorsque des impacts résiduels perdurent, à compenser les risques et les impacts auxquels sont confrontés les travailleurs, les Communautés affectées et l’environnement.</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Promouvoir une meilleure performance environnementale et sociale des clients grâce à une utilisation efficace des systèmes de gestion.</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Veiller à ce que les griefs des Communautés affectées et les communications externes émanant des autres parties prenantes trouvent une réponse et soient gérées de manière appropriée.</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Promouvoir et fournir les moyens nécessaires pour un dialogue concret avec les Communautés affectées pendant tout le cycle du projet pour couvrir les questions qui pourraient toucher lesdites communautés, et veiller à ce que les informations environnementales et sociales pertinentes soient divulguées et diffusées. </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32382926"/>
      </p:ext>
    </p:extLst>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70000" lnSpcReduction="20000"/>
          </a:bodyPr>
          <a:lstStyle/>
          <a:p>
            <a:pPr marL="0" indent="0">
              <a:lnSpc>
                <a:spcPct val="120000"/>
              </a:lnSpc>
              <a:buNone/>
            </a:pPr>
            <a:r>
              <a:rPr lang="fr-FR" b="1" dirty="0">
                <a:solidFill>
                  <a:srgbClr val="002060"/>
                </a:solidFill>
                <a:latin typeface="Arial" pitchFamily="34" charset="0"/>
                <a:cs typeface="Arial" pitchFamily="34" charset="0"/>
              </a:rPr>
              <a:t>Norme de performance 2</a:t>
            </a:r>
            <a:r>
              <a:rPr lang="fr-FR" dirty="0">
                <a:solidFill>
                  <a:srgbClr val="002060"/>
                </a:solidFill>
                <a:latin typeface="Arial" pitchFamily="34" charset="0"/>
                <a:cs typeface="Arial" pitchFamily="34" charset="0"/>
              </a:rPr>
              <a:t>: </a:t>
            </a:r>
            <a:r>
              <a:rPr lang="fr-FR" b="1" dirty="0">
                <a:solidFill>
                  <a:srgbClr val="002060"/>
                </a:solidFill>
                <a:latin typeface="Arial" pitchFamily="34" charset="0"/>
                <a:cs typeface="Arial" pitchFamily="34" charset="0"/>
              </a:rPr>
              <a:t>Main d’œuvre et conditions de travail</a:t>
            </a:r>
          </a:p>
          <a:p>
            <a:pPr marL="0" indent="0">
              <a:lnSpc>
                <a:spcPct val="120000"/>
              </a:lnSpc>
              <a:buNone/>
            </a:pPr>
            <a:endParaRPr lang="fr-FR" b="1" dirty="0">
              <a:solidFill>
                <a:srgbClr val="002060"/>
              </a:solidFill>
              <a:latin typeface="Arial" pitchFamily="34" charset="0"/>
              <a:cs typeface="Arial" pitchFamily="34" charset="0"/>
            </a:endParaRPr>
          </a:p>
          <a:p>
            <a:pPr>
              <a:lnSpc>
                <a:spcPct val="120000"/>
              </a:lnSpc>
              <a:buFont typeface="Wingdings" pitchFamily="2" charset="2"/>
              <a:buChar char="§"/>
            </a:pPr>
            <a:r>
              <a:rPr lang="fr-FR" dirty="0">
                <a:solidFill>
                  <a:srgbClr val="002060"/>
                </a:solidFill>
                <a:latin typeface="Arial" pitchFamily="34" charset="0"/>
                <a:cs typeface="Arial" pitchFamily="34" charset="0"/>
              </a:rPr>
              <a:t>Promouvoir le traitement équitable, la non-discrimination et l’égalité des chances des travailleurs.</a:t>
            </a:r>
          </a:p>
          <a:p>
            <a:pPr>
              <a:lnSpc>
                <a:spcPct val="120000"/>
              </a:lnSpc>
              <a:buFont typeface="Wingdings" pitchFamily="2" charset="2"/>
              <a:buChar char="§"/>
            </a:pPr>
            <a:r>
              <a:rPr lang="fr-FR" dirty="0">
                <a:solidFill>
                  <a:srgbClr val="002060"/>
                </a:solidFill>
                <a:latin typeface="Arial" pitchFamily="34" charset="0"/>
                <a:cs typeface="Arial" pitchFamily="34" charset="0"/>
              </a:rPr>
              <a:t>Établir, maintenir et améliorer les relations entre les travailleurs et la direction.</a:t>
            </a:r>
          </a:p>
          <a:p>
            <a:pPr>
              <a:lnSpc>
                <a:spcPct val="120000"/>
              </a:lnSpc>
              <a:buFont typeface="Wingdings" pitchFamily="2" charset="2"/>
              <a:buChar char="§"/>
            </a:pPr>
            <a:r>
              <a:rPr lang="fr-FR" dirty="0">
                <a:solidFill>
                  <a:srgbClr val="002060"/>
                </a:solidFill>
                <a:latin typeface="Arial" pitchFamily="34" charset="0"/>
                <a:cs typeface="Arial" pitchFamily="34" charset="0"/>
              </a:rPr>
              <a:t>Promouvoir le respect du droit national du travail et de l’emploi.</a:t>
            </a:r>
          </a:p>
          <a:p>
            <a:pPr>
              <a:lnSpc>
                <a:spcPct val="120000"/>
              </a:lnSpc>
              <a:buFont typeface="Wingdings" pitchFamily="2" charset="2"/>
              <a:buChar char="§"/>
            </a:pPr>
            <a:r>
              <a:rPr lang="fr-FR" dirty="0">
                <a:solidFill>
                  <a:srgbClr val="002060"/>
                </a:solidFill>
                <a:latin typeface="Arial" pitchFamily="34" charset="0"/>
                <a:cs typeface="Arial" pitchFamily="34" charset="0"/>
              </a:rPr>
              <a:t>Protéger les travailleurs, notamment les catégories vulnérables de travailleurs comme les enfants, les travailleurs migrants, les travailleurs recrutés par des tierces parties et les travailleurs de la chaîne d’approvisionnement du client.</a:t>
            </a:r>
          </a:p>
          <a:p>
            <a:pPr>
              <a:lnSpc>
                <a:spcPct val="120000"/>
              </a:lnSpc>
              <a:buFont typeface="Wingdings" pitchFamily="2" charset="2"/>
              <a:buChar char="§"/>
            </a:pPr>
            <a:r>
              <a:rPr lang="fr-FR" dirty="0">
                <a:solidFill>
                  <a:srgbClr val="002060"/>
                </a:solidFill>
                <a:latin typeface="Arial" pitchFamily="34" charset="0"/>
                <a:cs typeface="Arial" pitchFamily="34" charset="0"/>
              </a:rPr>
              <a:t>Promouvoir des conditions de travail sûres et saines et protéger la santé des travailleurs.</a:t>
            </a:r>
          </a:p>
          <a:p>
            <a:pPr>
              <a:lnSpc>
                <a:spcPct val="120000"/>
              </a:lnSpc>
              <a:buFont typeface="Wingdings" pitchFamily="2" charset="2"/>
              <a:buChar char="§"/>
            </a:pPr>
            <a:r>
              <a:rPr lang="fr-FR" dirty="0">
                <a:solidFill>
                  <a:srgbClr val="002060"/>
                </a:solidFill>
                <a:latin typeface="Arial" pitchFamily="34" charset="0"/>
                <a:cs typeface="Arial" pitchFamily="34" charset="0"/>
              </a:rPr>
              <a:t>Éviter le recours au travail forcé</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18471113"/>
      </p:ext>
    </p:extLst>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77500" lnSpcReduction="20000"/>
          </a:bodyPr>
          <a:lstStyle/>
          <a:p>
            <a:pPr marL="0" indent="0">
              <a:lnSpc>
                <a:spcPct val="120000"/>
              </a:lnSpc>
              <a:buNone/>
            </a:pPr>
            <a:r>
              <a:rPr lang="fr-FR" b="1" dirty="0">
                <a:solidFill>
                  <a:srgbClr val="002060"/>
                </a:solidFill>
                <a:latin typeface="Arial" pitchFamily="34" charset="0"/>
                <a:cs typeface="Arial" pitchFamily="34" charset="0"/>
              </a:rPr>
              <a:t>Norme de performance 3</a:t>
            </a:r>
            <a:r>
              <a:rPr lang="fr-FR" dirty="0">
                <a:solidFill>
                  <a:srgbClr val="002060"/>
                </a:solidFill>
                <a:latin typeface="Arial" pitchFamily="34" charset="0"/>
                <a:cs typeface="Arial" pitchFamily="34" charset="0"/>
              </a:rPr>
              <a:t>: </a:t>
            </a:r>
            <a:r>
              <a:rPr lang="fr-FR" b="1" dirty="0">
                <a:solidFill>
                  <a:srgbClr val="002060"/>
                </a:solidFill>
                <a:latin typeface="Arial" pitchFamily="34" charset="0"/>
                <a:cs typeface="Arial" pitchFamily="34" charset="0"/>
              </a:rPr>
              <a:t>Utilisation rationnelle des ressources et prévention de la pollution</a:t>
            </a:r>
          </a:p>
          <a:p>
            <a:pPr marL="0" indent="0">
              <a:lnSpc>
                <a:spcPct val="120000"/>
              </a:lnSpc>
              <a:buNone/>
            </a:pPr>
            <a:endParaRPr lang="fr-FR" b="1" dirty="0">
              <a:solidFill>
                <a:srgbClr val="002060"/>
              </a:solidFill>
              <a:latin typeface="Arial" pitchFamily="34" charset="0"/>
              <a:cs typeface="Arial" pitchFamily="34" charset="0"/>
            </a:endParaRPr>
          </a:p>
          <a:p>
            <a:pPr>
              <a:lnSpc>
                <a:spcPct val="120000"/>
              </a:lnSpc>
              <a:buFont typeface="Wingdings" pitchFamily="2" charset="2"/>
              <a:buChar char="§"/>
            </a:pPr>
            <a:r>
              <a:rPr lang="fr-FR" dirty="0">
                <a:solidFill>
                  <a:srgbClr val="002060"/>
                </a:solidFill>
                <a:latin typeface="Arial" pitchFamily="34" charset="0"/>
                <a:cs typeface="Arial" pitchFamily="34" charset="0"/>
              </a:rPr>
              <a:t>Éviter ou réduire les impacts négatifs sur la santé humaine et l’environnement en évitant ou en réduisant la pollution générée par les activités des projets. </a:t>
            </a:r>
          </a:p>
          <a:p>
            <a:pPr>
              <a:lnSpc>
                <a:spcPct val="120000"/>
              </a:lnSpc>
              <a:buFont typeface="Wingdings" pitchFamily="2" charset="2"/>
              <a:buChar char="§"/>
            </a:pPr>
            <a:endParaRPr lang="fr-FR" dirty="0">
              <a:solidFill>
                <a:srgbClr val="002060"/>
              </a:solidFill>
              <a:latin typeface="Arial" pitchFamily="34" charset="0"/>
              <a:cs typeface="Arial" pitchFamily="34" charset="0"/>
            </a:endParaRPr>
          </a:p>
          <a:p>
            <a:pPr>
              <a:lnSpc>
                <a:spcPct val="120000"/>
              </a:lnSpc>
              <a:buFont typeface="Wingdings" pitchFamily="2" charset="2"/>
              <a:buChar char="§"/>
            </a:pPr>
            <a:r>
              <a:rPr lang="fr-FR" dirty="0">
                <a:solidFill>
                  <a:srgbClr val="002060"/>
                </a:solidFill>
                <a:latin typeface="Arial" pitchFamily="34" charset="0"/>
                <a:cs typeface="Arial" pitchFamily="34" charset="0"/>
              </a:rPr>
              <a:t>Promouvoir l’utilisation plus durable des ressources, notamment l’énergie et l’eau.</a:t>
            </a:r>
          </a:p>
          <a:p>
            <a:pPr>
              <a:lnSpc>
                <a:spcPct val="120000"/>
              </a:lnSpc>
              <a:buFont typeface="Wingdings" pitchFamily="2" charset="2"/>
              <a:buChar char="§"/>
            </a:pPr>
            <a:endParaRPr lang="fr-FR" dirty="0">
              <a:solidFill>
                <a:srgbClr val="002060"/>
              </a:solidFill>
              <a:latin typeface="Arial" pitchFamily="34" charset="0"/>
              <a:cs typeface="Arial" pitchFamily="34" charset="0"/>
            </a:endParaRPr>
          </a:p>
          <a:p>
            <a:pPr>
              <a:lnSpc>
                <a:spcPct val="120000"/>
              </a:lnSpc>
              <a:buFont typeface="Wingdings" pitchFamily="2" charset="2"/>
              <a:buChar char="§"/>
            </a:pPr>
            <a:r>
              <a:rPr lang="fr-FR" dirty="0">
                <a:solidFill>
                  <a:srgbClr val="002060"/>
                </a:solidFill>
                <a:latin typeface="Arial" pitchFamily="34" charset="0"/>
                <a:cs typeface="Arial" pitchFamily="34" charset="0"/>
              </a:rPr>
              <a:t>Réduire les émissions de GES liées aux projets.</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52408383"/>
      </p:ext>
    </p:extLst>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85000" lnSpcReduction="20000"/>
          </a:bodyPr>
          <a:lstStyle/>
          <a:p>
            <a:pPr marL="0" indent="0">
              <a:lnSpc>
                <a:spcPct val="120000"/>
              </a:lnSpc>
              <a:buNone/>
            </a:pPr>
            <a:r>
              <a:rPr lang="fr-FR" b="1" dirty="0">
                <a:solidFill>
                  <a:srgbClr val="002060"/>
                </a:solidFill>
                <a:latin typeface="Arial" pitchFamily="34" charset="0"/>
                <a:cs typeface="Arial" pitchFamily="34" charset="0"/>
              </a:rPr>
              <a:t>Norme de performance 4</a:t>
            </a:r>
            <a:r>
              <a:rPr lang="fr-FR" dirty="0">
                <a:solidFill>
                  <a:srgbClr val="002060"/>
                </a:solidFill>
                <a:latin typeface="Arial" pitchFamily="34" charset="0"/>
                <a:cs typeface="Arial" pitchFamily="34" charset="0"/>
              </a:rPr>
              <a:t>: </a:t>
            </a:r>
            <a:r>
              <a:rPr lang="fr-FR" b="1" dirty="0">
                <a:solidFill>
                  <a:srgbClr val="002060"/>
                </a:solidFill>
                <a:latin typeface="Arial" pitchFamily="34" charset="0"/>
                <a:cs typeface="Arial" pitchFamily="34" charset="0"/>
              </a:rPr>
              <a:t>Santé, sécurité et sûreté des communautés</a:t>
            </a:r>
          </a:p>
          <a:p>
            <a:pPr marL="0" indent="0">
              <a:lnSpc>
                <a:spcPct val="120000"/>
              </a:lnSpc>
              <a:buNone/>
            </a:pPr>
            <a:endParaRPr lang="fr-FR" b="1" dirty="0">
              <a:solidFill>
                <a:srgbClr val="002060"/>
              </a:solidFill>
              <a:latin typeface="Arial" pitchFamily="34" charset="0"/>
              <a:cs typeface="Arial" pitchFamily="34" charset="0"/>
            </a:endParaRPr>
          </a:p>
          <a:p>
            <a:pPr>
              <a:lnSpc>
                <a:spcPct val="120000"/>
              </a:lnSpc>
              <a:buFont typeface="Wingdings" pitchFamily="2" charset="2"/>
              <a:buChar char="§"/>
            </a:pPr>
            <a:r>
              <a:rPr lang="fr-FR" dirty="0">
                <a:solidFill>
                  <a:srgbClr val="002060"/>
                </a:solidFill>
                <a:latin typeface="Arial" pitchFamily="34" charset="0"/>
                <a:cs typeface="Arial" pitchFamily="34" charset="0"/>
              </a:rPr>
              <a:t>Prévoir et éviter, durant la durée de vie du projet, les impacts négatifs sur la santé et la sécurité des Communautés affectées qui peuvent résulter de circonstances ordinaires ou non ordinaires.</a:t>
            </a:r>
          </a:p>
          <a:p>
            <a:pPr marL="0" indent="0">
              <a:lnSpc>
                <a:spcPct val="120000"/>
              </a:lnSpc>
              <a:buNone/>
            </a:pPr>
            <a:endParaRPr lang="fr-FR" dirty="0">
              <a:solidFill>
                <a:srgbClr val="002060"/>
              </a:solidFill>
              <a:latin typeface="Arial" pitchFamily="34" charset="0"/>
              <a:cs typeface="Arial" pitchFamily="34" charset="0"/>
            </a:endParaRPr>
          </a:p>
          <a:p>
            <a:pPr>
              <a:lnSpc>
                <a:spcPct val="120000"/>
              </a:lnSpc>
              <a:buFont typeface="Wingdings" pitchFamily="2" charset="2"/>
              <a:buChar char="§"/>
            </a:pPr>
            <a:r>
              <a:rPr lang="fr-FR" dirty="0">
                <a:solidFill>
                  <a:srgbClr val="002060"/>
                </a:solidFill>
                <a:latin typeface="Arial" pitchFamily="34" charset="0"/>
                <a:cs typeface="Arial" pitchFamily="34" charset="0"/>
              </a:rPr>
              <a:t>Veiller à ce que la protection du personnel et des biens soit assurée conformément aux principes applicables des droits humains et de manière à éviter d’exposer les Communautés affectées à des risques ou à minimiser ces derniers</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3909738"/>
      </p:ext>
    </p:extLst>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lnSpc>
                <a:spcPct val="120000"/>
              </a:lnSpc>
              <a:buNone/>
            </a:pPr>
            <a:r>
              <a:rPr lang="fr-FR" b="1" dirty="0">
                <a:solidFill>
                  <a:srgbClr val="002060"/>
                </a:solidFill>
                <a:latin typeface="Arial" pitchFamily="34" charset="0"/>
                <a:cs typeface="Arial" pitchFamily="34" charset="0"/>
              </a:rPr>
              <a:t>Norme de performance 5</a:t>
            </a:r>
            <a:r>
              <a:rPr lang="fr-FR" dirty="0">
                <a:solidFill>
                  <a:srgbClr val="002060"/>
                </a:solidFill>
                <a:latin typeface="Arial" pitchFamily="34" charset="0"/>
                <a:cs typeface="Arial" pitchFamily="34" charset="0"/>
              </a:rPr>
              <a:t>: </a:t>
            </a:r>
            <a:r>
              <a:rPr lang="fr-FR" b="1" dirty="0">
                <a:solidFill>
                  <a:srgbClr val="002060"/>
                </a:solidFill>
                <a:latin typeface="Arial" pitchFamily="34" charset="0"/>
                <a:cs typeface="Arial" pitchFamily="34" charset="0"/>
              </a:rPr>
              <a:t>Acquisition de terres et réinstallation involontaire</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Éviter, et chaque fois que cela n’est pas possible, limiter la réinstallation involontaire en envisageant des conceptions alternatives aux projets.</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Éviter l’expulsion forcée.</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Anticiper et éviter, ou lorsqu’il n’est pas possible d’éviter, limiter les impacts sociaux et économiques négatifs résultant de l’acquisition de terres ou de restrictions de leur utilisation en : (i) fournissant une indemnisation pour la perte d’actifs au prix de remplacement et en (ii) veillant à ce que les activités de réinstallation soient accompagnées d’une communication appropriée des informations, d’une consultation et de la participation éclairées des personnes affectées.</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Améliorer ou tout au moins rétablir les moyens d’existence et les conditions de vie des personnes déplacées.</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Améliorer les conditions de vie des personnes physiquement déplacées par la fourniture de logements adéquats avec sécurité d’occupation dans les sites de réinstallation.</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40925433"/>
      </p:ext>
    </p:extLst>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Cadre de durabilité de la SFI</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77500" lnSpcReduction="20000"/>
          </a:bodyPr>
          <a:lstStyle/>
          <a:p>
            <a:pPr marL="0" indent="0">
              <a:lnSpc>
                <a:spcPct val="120000"/>
              </a:lnSpc>
              <a:buNone/>
            </a:pPr>
            <a:r>
              <a:rPr lang="fr-FR" b="1" dirty="0">
                <a:solidFill>
                  <a:srgbClr val="002060"/>
                </a:solidFill>
                <a:latin typeface="Arial" pitchFamily="34" charset="0"/>
                <a:cs typeface="Arial" pitchFamily="34" charset="0"/>
              </a:rPr>
              <a:t>Norme de performance 6</a:t>
            </a:r>
            <a:r>
              <a:rPr lang="fr-FR" dirty="0">
                <a:solidFill>
                  <a:srgbClr val="002060"/>
                </a:solidFill>
                <a:latin typeface="Arial" pitchFamily="34" charset="0"/>
                <a:cs typeface="Arial" pitchFamily="34" charset="0"/>
              </a:rPr>
              <a:t>: </a:t>
            </a:r>
            <a:r>
              <a:rPr lang="fr-FR" b="1" dirty="0">
                <a:solidFill>
                  <a:srgbClr val="002060"/>
                </a:solidFill>
                <a:latin typeface="Arial" pitchFamily="34" charset="0"/>
                <a:cs typeface="Arial" pitchFamily="34" charset="0"/>
              </a:rPr>
              <a:t>Conservation de la biodiversité et gestion durable                    des ressources naturelles vivantes</a:t>
            </a:r>
          </a:p>
          <a:p>
            <a:pPr marL="0" indent="0">
              <a:lnSpc>
                <a:spcPct val="120000"/>
              </a:lnSpc>
              <a:buNone/>
            </a:pPr>
            <a:endParaRPr lang="fr-FR" b="1" dirty="0">
              <a:solidFill>
                <a:srgbClr val="002060"/>
              </a:solidFill>
              <a:latin typeface="Arial" pitchFamily="34" charset="0"/>
              <a:cs typeface="Arial" pitchFamily="34" charset="0"/>
            </a:endParaRPr>
          </a:p>
          <a:p>
            <a:pPr algn="just">
              <a:lnSpc>
                <a:spcPct val="120000"/>
              </a:lnSpc>
              <a:buFont typeface="Wingdings" pitchFamily="2" charset="2"/>
              <a:buChar char="§"/>
            </a:pPr>
            <a:r>
              <a:rPr lang="fr-FR" dirty="0">
                <a:solidFill>
                  <a:srgbClr val="002060"/>
                </a:solidFill>
                <a:latin typeface="Arial" pitchFamily="34" charset="0"/>
                <a:cs typeface="Arial" pitchFamily="34" charset="0"/>
              </a:rPr>
              <a:t>Protéger et conserver la biodiversité.</a:t>
            </a:r>
          </a:p>
          <a:p>
            <a:pPr algn="just">
              <a:lnSpc>
                <a:spcPct val="120000"/>
              </a:lnSpc>
              <a:buFont typeface="Wingdings" pitchFamily="2" charset="2"/>
              <a:buChar char="§"/>
            </a:pPr>
            <a:endParaRPr lang="fr-FR" dirty="0">
              <a:solidFill>
                <a:srgbClr val="002060"/>
              </a:solidFill>
              <a:latin typeface="Arial" pitchFamily="34" charset="0"/>
              <a:cs typeface="Arial" pitchFamily="34" charset="0"/>
            </a:endParaRPr>
          </a:p>
          <a:p>
            <a:pPr algn="just">
              <a:lnSpc>
                <a:spcPct val="120000"/>
              </a:lnSpc>
              <a:buFont typeface="Wingdings" pitchFamily="2" charset="2"/>
              <a:buChar char="§"/>
            </a:pPr>
            <a:r>
              <a:rPr lang="fr-FR" dirty="0">
                <a:solidFill>
                  <a:srgbClr val="002060"/>
                </a:solidFill>
                <a:latin typeface="Arial" pitchFamily="34" charset="0"/>
                <a:cs typeface="Arial" pitchFamily="34" charset="0"/>
              </a:rPr>
              <a:t>Maintenir les bienfaits découlant des services éco systémiques.</a:t>
            </a:r>
          </a:p>
          <a:p>
            <a:pPr algn="just">
              <a:lnSpc>
                <a:spcPct val="120000"/>
              </a:lnSpc>
              <a:buFont typeface="Wingdings" pitchFamily="2" charset="2"/>
              <a:buChar char="§"/>
            </a:pPr>
            <a:endParaRPr lang="fr-FR" dirty="0">
              <a:solidFill>
                <a:srgbClr val="002060"/>
              </a:solidFill>
              <a:latin typeface="Arial" pitchFamily="34" charset="0"/>
              <a:cs typeface="Arial" pitchFamily="34" charset="0"/>
            </a:endParaRPr>
          </a:p>
          <a:p>
            <a:pPr algn="just">
              <a:lnSpc>
                <a:spcPct val="120000"/>
              </a:lnSpc>
              <a:buFont typeface="Wingdings" pitchFamily="2" charset="2"/>
              <a:buChar char="§"/>
            </a:pPr>
            <a:r>
              <a:rPr lang="fr-FR" dirty="0">
                <a:solidFill>
                  <a:srgbClr val="002060"/>
                </a:solidFill>
                <a:latin typeface="Arial" pitchFamily="34" charset="0"/>
                <a:cs typeface="Arial" pitchFamily="34" charset="0"/>
              </a:rPr>
              <a:t>Promouvoir la gestion durable des ressources naturelles vivantes par l’adoption de pratiques qui intègrent les besoins de conservation et les priorités en matière de développement. </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0029445"/>
      </p:ext>
    </p:extLst>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rgbClr val="1F497D"/>
                </a:solidFill>
                <a:latin typeface="Arial" panose="020B0604020202020204" pitchFamily="34" charset="0"/>
                <a:cs typeface="Arial" panose="020B0604020202020204" pitchFamily="34" charset="0"/>
              </a:rPr>
              <a:t>Cadre de durabilité de la SFI</a:t>
            </a:r>
            <a:br>
              <a:rPr lang="fr-CA" sz="5400" b="1" dirty="0">
                <a:solidFill>
                  <a:srgbClr val="1F497D"/>
                </a:solidFill>
                <a:latin typeface="Arial" panose="020B0604020202020204" pitchFamily="34" charset="0"/>
                <a:cs typeface="Arial" panose="020B0604020202020204" pitchFamily="34" charset="0"/>
              </a:rPr>
            </a:br>
            <a:r>
              <a:rPr lang="fr-FR" b="1" dirty="0">
                <a:solidFill>
                  <a:srgbClr val="1F497D"/>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normAutofit fontScale="55000" lnSpcReduction="20000"/>
          </a:bodyPr>
          <a:lstStyle/>
          <a:p>
            <a:pPr marL="0" indent="0">
              <a:lnSpc>
                <a:spcPct val="120000"/>
              </a:lnSpc>
              <a:buNone/>
            </a:pPr>
            <a:r>
              <a:rPr lang="fr-FR" b="1" dirty="0">
                <a:solidFill>
                  <a:srgbClr val="002060"/>
                </a:solidFill>
                <a:latin typeface="Arial" pitchFamily="34" charset="0"/>
                <a:cs typeface="Arial" pitchFamily="34" charset="0"/>
              </a:rPr>
              <a:t>Norme de performance 7</a:t>
            </a:r>
            <a:r>
              <a:rPr lang="fr-FR" dirty="0">
                <a:solidFill>
                  <a:srgbClr val="002060"/>
                </a:solidFill>
                <a:latin typeface="Arial" pitchFamily="34" charset="0"/>
                <a:cs typeface="Arial" pitchFamily="34" charset="0"/>
              </a:rPr>
              <a:t>: </a:t>
            </a:r>
            <a:r>
              <a:rPr lang="fr-FR" b="1" dirty="0">
                <a:solidFill>
                  <a:srgbClr val="002060"/>
                </a:solidFill>
                <a:latin typeface="Arial" pitchFamily="34" charset="0"/>
                <a:cs typeface="Arial" pitchFamily="34" charset="0"/>
              </a:rPr>
              <a:t>Peuples autochtones</a:t>
            </a:r>
          </a:p>
          <a:p>
            <a:pPr marL="0" indent="0">
              <a:lnSpc>
                <a:spcPct val="120000"/>
              </a:lnSpc>
              <a:buNone/>
            </a:pPr>
            <a:endParaRPr lang="fr-FR" b="1" dirty="0">
              <a:solidFill>
                <a:srgbClr val="002060"/>
              </a:solidFill>
              <a:latin typeface="Arial" pitchFamily="34" charset="0"/>
              <a:cs typeface="Arial" pitchFamily="34" charset="0"/>
            </a:endParaRPr>
          </a:p>
          <a:p>
            <a:pPr algn="just">
              <a:lnSpc>
                <a:spcPct val="120000"/>
              </a:lnSpc>
              <a:buFont typeface="Wingdings" pitchFamily="2" charset="2"/>
              <a:buChar char="§"/>
            </a:pPr>
            <a:r>
              <a:rPr lang="fr-FR" dirty="0">
                <a:solidFill>
                  <a:srgbClr val="002060"/>
                </a:solidFill>
                <a:latin typeface="Arial" pitchFamily="34" charset="0"/>
                <a:cs typeface="Arial" pitchFamily="34" charset="0"/>
              </a:rPr>
              <a:t>Veiller à ce que le processus de développement favorise le plein respect des droits humains, de la dignité, des aspirations, des cultures et des moyens de subsistance fondés sur des ressources naturelles des Peuples autochtones.</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Anticiper et éviter les impacts négatifs des projets sur les communautés de Peuples autochtones ou, si cela n’est pas possible, réduire, restaurer et/ou compenser ces impacts.</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Promouvoir des bénéfices et des opportunités liés au développement durable pour les Peuples autochtones qui sont culturellement appropriés.</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Établir et maintenir avec les Peuples autochtones affectées par un projet pendant toute sa durée une relation permanente fondée sur la Consultation et la participation éclairées (CPE).</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Obtenir le Consentement libre, préalable et éclairé (CLPE) des Peuples autochtones lorsque les circonstances décrites dans la présente Note de performance existent.</a:t>
            </a:r>
          </a:p>
          <a:p>
            <a:pPr algn="just">
              <a:lnSpc>
                <a:spcPct val="120000"/>
              </a:lnSpc>
              <a:buFont typeface="Wingdings" pitchFamily="2" charset="2"/>
              <a:buChar char="§"/>
            </a:pPr>
            <a:r>
              <a:rPr lang="fr-FR" dirty="0">
                <a:solidFill>
                  <a:srgbClr val="002060"/>
                </a:solidFill>
                <a:latin typeface="Arial" pitchFamily="34" charset="0"/>
                <a:cs typeface="Arial" pitchFamily="34" charset="0"/>
              </a:rPr>
              <a:t>Respecter et préserver la culture, le savoir et les pratiques des Peuples autochtones.</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61372268"/>
      </p:ext>
    </p:extLst>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rgbClr val="1F497D"/>
                </a:solidFill>
                <a:latin typeface="Arial" panose="020B0604020202020204" pitchFamily="34" charset="0"/>
                <a:cs typeface="Arial" panose="020B0604020202020204" pitchFamily="34" charset="0"/>
              </a:rPr>
              <a:t>Cadre de durabilité de la SFI</a:t>
            </a:r>
            <a:br>
              <a:rPr lang="fr-CA" sz="5400" b="1" dirty="0">
                <a:solidFill>
                  <a:srgbClr val="1F497D"/>
                </a:solidFill>
                <a:latin typeface="Arial" panose="020B0604020202020204" pitchFamily="34" charset="0"/>
                <a:cs typeface="Arial" panose="020B0604020202020204" pitchFamily="34" charset="0"/>
              </a:rPr>
            </a:br>
            <a:r>
              <a:rPr lang="fr-FR" b="1" dirty="0">
                <a:solidFill>
                  <a:srgbClr val="1F497D"/>
                </a:solidFill>
                <a:latin typeface="Arial" panose="020B0604020202020204" pitchFamily="34" charset="0"/>
                <a:cs typeface="Arial" panose="020B0604020202020204" pitchFamily="34" charset="0"/>
              </a:rPr>
              <a:t>Engagement pour promouvoir un DD</a:t>
            </a:r>
            <a:endParaRPr lang="fr-FR" dirty="0"/>
          </a:p>
        </p:txBody>
      </p:sp>
      <p:sp>
        <p:nvSpPr>
          <p:cNvPr id="3" name="Espace réservé du contenu 2"/>
          <p:cNvSpPr>
            <a:spLocks noGrp="1"/>
          </p:cNvSpPr>
          <p:nvPr>
            <p:ph idx="1"/>
          </p:nvPr>
        </p:nvSpPr>
        <p:spPr/>
        <p:txBody>
          <a:bodyPr/>
          <a:lstStyle/>
          <a:p>
            <a:pPr marL="0" indent="0">
              <a:lnSpc>
                <a:spcPct val="120000"/>
              </a:lnSpc>
              <a:buNone/>
            </a:pPr>
            <a:r>
              <a:rPr lang="fr-FR" b="1" dirty="0">
                <a:solidFill>
                  <a:srgbClr val="002060"/>
                </a:solidFill>
                <a:latin typeface="Arial" pitchFamily="34" charset="0"/>
                <a:cs typeface="Arial" pitchFamily="34" charset="0"/>
              </a:rPr>
              <a:t>Norme de performance 8</a:t>
            </a:r>
            <a:r>
              <a:rPr lang="fr-FR" dirty="0">
                <a:solidFill>
                  <a:srgbClr val="002060"/>
                </a:solidFill>
                <a:latin typeface="Arial" pitchFamily="34" charset="0"/>
                <a:cs typeface="Arial" pitchFamily="34" charset="0"/>
              </a:rPr>
              <a:t>: </a:t>
            </a:r>
            <a:r>
              <a:rPr lang="fr-FR" b="1" dirty="0">
                <a:solidFill>
                  <a:srgbClr val="002060"/>
                </a:solidFill>
                <a:latin typeface="Arial" pitchFamily="34" charset="0"/>
                <a:cs typeface="Arial" pitchFamily="34" charset="0"/>
              </a:rPr>
              <a:t>Patrimoine culture</a:t>
            </a:r>
          </a:p>
          <a:p>
            <a:pPr marL="0" indent="0">
              <a:lnSpc>
                <a:spcPct val="120000"/>
              </a:lnSpc>
              <a:buNone/>
            </a:pPr>
            <a:endParaRPr lang="fr-FR" b="1" dirty="0">
              <a:solidFill>
                <a:srgbClr val="002060"/>
              </a:solidFill>
              <a:latin typeface="Arial" pitchFamily="34" charset="0"/>
              <a:cs typeface="Arial" pitchFamily="34" charset="0"/>
            </a:endParaRPr>
          </a:p>
          <a:p>
            <a:pPr algn="just">
              <a:lnSpc>
                <a:spcPct val="120000"/>
              </a:lnSpc>
              <a:buFont typeface="Wingdings" pitchFamily="2" charset="2"/>
              <a:buChar char="§"/>
            </a:pPr>
            <a:r>
              <a:rPr lang="fr-FR" dirty="0">
                <a:solidFill>
                  <a:srgbClr val="002060"/>
                </a:solidFill>
                <a:latin typeface="Arial" pitchFamily="34" charset="0"/>
                <a:cs typeface="Arial" pitchFamily="34" charset="0"/>
              </a:rPr>
              <a:t>Protéger le patrimoine culturel contre les impacts négatifs des activités des projets et soutenir sa préservation.</a:t>
            </a:r>
          </a:p>
          <a:p>
            <a:pPr algn="just">
              <a:lnSpc>
                <a:spcPct val="120000"/>
              </a:lnSpc>
              <a:buFont typeface="Wingdings" pitchFamily="2" charset="2"/>
              <a:buChar char="§"/>
            </a:pPr>
            <a:endParaRPr lang="fr-FR" dirty="0">
              <a:solidFill>
                <a:srgbClr val="002060"/>
              </a:solidFill>
              <a:latin typeface="Arial" pitchFamily="34" charset="0"/>
              <a:cs typeface="Arial" pitchFamily="34" charset="0"/>
            </a:endParaRPr>
          </a:p>
          <a:p>
            <a:pPr algn="just">
              <a:lnSpc>
                <a:spcPct val="120000"/>
              </a:lnSpc>
              <a:buFont typeface="Wingdings" pitchFamily="2" charset="2"/>
              <a:buChar char="§"/>
            </a:pPr>
            <a:r>
              <a:rPr lang="fr-FR" dirty="0">
                <a:solidFill>
                  <a:srgbClr val="002060"/>
                </a:solidFill>
                <a:latin typeface="Arial" pitchFamily="34" charset="0"/>
                <a:cs typeface="Arial" pitchFamily="34" charset="0"/>
              </a:rPr>
              <a:t>Promouvoir la répartition équitable des avantages de l’utilisation du patrimoine culturel</a:t>
            </a:r>
          </a:p>
          <a:p>
            <a:endParaRPr lang="fr-FR" dirty="0"/>
          </a:p>
        </p:txBody>
      </p:sp>
      <p:pic>
        <p:nvPicPr>
          <p:cNvPr id="4" name="Picture 2" descr="G:\Nouveau dossier\FRANCIS\CICF\SENSIBILISATION\Logo_SFI.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985184" y="365125"/>
            <a:ext cx="1368616" cy="12687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32018284"/>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b="1" dirty="0">
                <a:solidFill>
                  <a:schemeClr val="tx2"/>
                </a:solidFill>
                <a:latin typeface="Arial" panose="020B0604020202020204" pitchFamily="34" charset="0"/>
                <a:cs typeface="Arial" panose="020B0604020202020204" pitchFamily="34" charset="0"/>
              </a:rPr>
              <a:t>CONSTATS GÉNÉRAUX </a:t>
            </a:r>
            <a:endParaRPr lang="fr-FR" dirty="0"/>
          </a:p>
        </p:txBody>
      </p:sp>
      <p:sp>
        <p:nvSpPr>
          <p:cNvPr id="3" name="Espace réservé du contenu 2"/>
          <p:cNvSpPr>
            <a:spLocks noGrp="1"/>
          </p:cNvSpPr>
          <p:nvPr>
            <p:ph idx="1"/>
          </p:nvPr>
        </p:nvSpPr>
        <p:spPr>
          <a:xfrm>
            <a:off x="838200" y="1454726"/>
            <a:ext cx="10515600" cy="5403273"/>
          </a:xfrm>
        </p:spPr>
        <p:txBody>
          <a:bodyPr/>
          <a:lstStyle/>
          <a:p>
            <a:r>
              <a:rPr lang="fr-FR" sz="3200" b="1" dirty="0">
                <a:solidFill>
                  <a:srgbClr val="C00000"/>
                </a:solidFill>
              </a:rPr>
              <a:t>Les besoins </a:t>
            </a:r>
            <a:r>
              <a:rPr lang="fr-FR" dirty="0">
                <a:solidFill>
                  <a:schemeClr val="accent5">
                    <a:lumMod val="50000"/>
                  </a:schemeClr>
                </a:solidFill>
              </a:rPr>
              <a:t>de l’humain sont par nature indéfiniment extensibles (MASLOW).</a:t>
            </a:r>
          </a:p>
          <a:p>
            <a:pPr marL="0" indent="0">
              <a:buNone/>
            </a:pPr>
            <a:endParaRPr lang="fr-FR" dirty="0"/>
          </a:p>
          <a:p>
            <a:r>
              <a:rPr lang="fr-FR" sz="3200" b="1" dirty="0">
                <a:solidFill>
                  <a:srgbClr val="00B050"/>
                </a:solidFill>
              </a:rPr>
              <a:t>Les ressources </a:t>
            </a:r>
            <a:r>
              <a:rPr lang="fr-FR" dirty="0">
                <a:solidFill>
                  <a:schemeClr val="accent5">
                    <a:lumMod val="50000"/>
                  </a:schemeClr>
                </a:solidFill>
              </a:rPr>
              <a:t>sont, par essence, limitées.</a:t>
            </a:r>
          </a:p>
          <a:p>
            <a:pPr marL="0" indent="0">
              <a:buNone/>
            </a:pPr>
            <a:endParaRPr lang="fr-FR" dirty="0"/>
          </a:p>
          <a:p>
            <a:pPr marL="0" indent="0" algn="ctr">
              <a:buNone/>
            </a:pPr>
            <a:r>
              <a:rPr lang="fr-FR" sz="3200" b="1" dirty="0">
                <a:solidFill>
                  <a:schemeClr val="accent5">
                    <a:lumMod val="50000"/>
                  </a:schemeClr>
                </a:solidFill>
              </a:rPr>
              <a:t>QUELLE ÉQUILIBRE RECHERCHER?</a:t>
            </a:r>
          </a:p>
          <a:p>
            <a:pPr marL="0" indent="0" algn="ctr">
              <a:buNone/>
            </a:pPr>
            <a:endParaRPr lang="fr-FR" dirty="0"/>
          </a:p>
          <a:p>
            <a:pPr marL="0" indent="0" algn="ctr">
              <a:buNone/>
            </a:pPr>
            <a:r>
              <a:rPr lang="fr-FR" sz="3200" b="1" dirty="0">
                <a:solidFill>
                  <a:schemeClr val="accent4">
                    <a:lumMod val="50000"/>
                  </a:schemeClr>
                </a:solidFill>
              </a:rPr>
              <a:t>L’HISTOIRE DE L’HUMANITE A TOUJOURS ÉTÉ MARQUÉE PAR « L’IMPROBABLE » CONCILIATION ENTRE INTÉRETS INDIVIDUELS ET INTERÉTS COLLEECTIFS.</a:t>
            </a:r>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224654" y="196633"/>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77640432"/>
      </p:ext>
    </p:extLst>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Principes de l’</a:t>
            </a:r>
            <a:r>
              <a:rPr lang="fr-CA" sz="5400" b="1" dirty="0" err="1">
                <a:solidFill>
                  <a:schemeClr val="tx2"/>
                </a:solidFill>
                <a:latin typeface="Arial" panose="020B0604020202020204" pitchFamily="34" charset="0"/>
                <a:cs typeface="Arial" panose="020B0604020202020204" pitchFamily="34" charset="0"/>
              </a:rPr>
              <a:t>Equateur</a:t>
            </a:r>
            <a:r>
              <a:rPr lang="fr-CA" sz="5400" b="1" dirty="0">
                <a:solidFill>
                  <a:schemeClr val="tx2"/>
                </a:solidFill>
                <a:latin typeface="Arial" panose="020B0604020202020204" pitchFamily="34" charset="0"/>
                <a:cs typeface="Arial" panose="020B0604020202020204" pitchFamily="34" charset="0"/>
              </a:rPr>
              <a:t>*</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Une application de la RSE à la finance</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sz="3600" dirty="0">
                <a:solidFill>
                  <a:schemeClr val="accent5">
                    <a:lumMod val="50000"/>
                  </a:schemeClr>
                </a:solidFill>
              </a:rPr>
              <a:t>*</a:t>
            </a:r>
            <a:r>
              <a:rPr lang="fr-FR" sz="2600" i="1" dirty="0">
                <a:solidFill>
                  <a:schemeClr val="accent5">
                    <a:lumMod val="50000"/>
                  </a:schemeClr>
                </a:solidFill>
              </a:rPr>
              <a:t>Du nom du pays où l’accord a été conclu</a:t>
            </a:r>
            <a:endParaRPr lang="fr-FR" sz="3600" i="1" dirty="0">
              <a:solidFill>
                <a:schemeClr val="accent5">
                  <a:lumMod val="50000"/>
                </a:schemeClr>
              </a:solidFill>
            </a:endParaRPr>
          </a:p>
          <a:p>
            <a:pPr marL="0" indent="0">
              <a:buNone/>
            </a:pPr>
            <a:endParaRPr lang="fr-FR" sz="3600" dirty="0">
              <a:solidFill>
                <a:schemeClr val="accent5">
                  <a:lumMod val="50000"/>
                </a:schemeClr>
              </a:solidFill>
            </a:endParaRPr>
          </a:p>
          <a:p>
            <a:pPr marL="0" indent="0" algn="just">
              <a:buNone/>
            </a:pPr>
            <a:r>
              <a:rPr lang="fr-FR" sz="3600" dirty="0">
                <a:solidFill>
                  <a:schemeClr val="accent5">
                    <a:lumMod val="50000"/>
                  </a:schemeClr>
                </a:solidFill>
              </a:rPr>
              <a:t>Conclus en </a:t>
            </a:r>
            <a:r>
              <a:rPr lang="fr-FR" sz="3600" b="1" dirty="0">
                <a:solidFill>
                  <a:schemeClr val="accent5">
                    <a:lumMod val="50000"/>
                  </a:schemeClr>
                </a:solidFill>
              </a:rPr>
              <a:t>2003 </a:t>
            </a:r>
            <a:r>
              <a:rPr lang="fr-FR" sz="3600" dirty="0">
                <a:solidFill>
                  <a:schemeClr val="accent5">
                    <a:lumMod val="50000"/>
                  </a:schemeClr>
                </a:solidFill>
              </a:rPr>
              <a:t>avec </a:t>
            </a:r>
            <a:r>
              <a:rPr lang="fr-FR" sz="3600" b="1" dirty="0">
                <a:solidFill>
                  <a:schemeClr val="accent5">
                    <a:lumMod val="50000"/>
                  </a:schemeClr>
                </a:solidFill>
              </a:rPr>
              <a:t>10 grandes banques </a:t>
            </a:r>
            <a:r>
              <a:rPr lang="fr-FR" sz="3600" dirty="0">
                <a:solidFill>
                  <a:schemeClr val="accent5">
                    <a:lumMod val="50000"/>
                  </a:schemeClr>
                </a:solidFill>
              </a:rPr>
              <a:t>des pays de l’OCDE </a:t>
            </a:r>
            <a:r>
              <a:rPr lang="fr-FR" sz="3600" dirty="0">
                <a:solidFill>
                  <a:srgbClr val="002060"/>
                </a:solidFill>
                <a:latin typeface="Arial" pitchFamily="34" charset="0"/>
                <a:cs typeface="Arial" pitchFamily="34" charset="0"/>
              </a:rPr>
              <a:t>(ABN Amro, Barclays, Citigroup, Crédit lyonnais, Crédit suisse, Hypo, Rabobank, Royal Bank of Scotland, West LB et </a:t>
            </a:r>
            <a:r>
              <a:rPr lang="fr-FR" sz="3600" dirty="0" err="1">
                <a:solidFill>
                  <a:srgbClr val="002060"/>
                </a:solidFill>
                <a:latin typeface="Arial" pitchFamily="34" charset="0"/>
                <a:cs typeface="Arial" pitchFamily="34" charset="0"/>
              </a:rPr>
              <a:t>Westpac</a:t>
            </a:r>
            <a:r>
              <a:rPr lang="fr-FR" sz="3600" dirty="0">
                <a:solidFill>
                  <a:srgbClr val="002060"/>
                </a:solidFill>
                <a:latin typeface="Arial" pitchFamily="34" charset="0"/>
                <a:cs typeface="Arial" pitchFamily="34" charset="0"/>
              </a:rPr>
              <a:t> Banking </a:t>
            </a:r>
            <a:r>
              <a:rPr lang="fr-FR" sz="3600" dirty="0" err="1">
                <a:solidFill>
                  <a:srgbClr val="002060"/>
                </a:solidFill>
                <a:latin typeface="Arial" pitchFamily="34" charset="0"/>
                <a:cs typeface="Arial" pitchFamily="34" charset="0"/>
              </a:rPr>
              <a:t>Corp</a:t>
            </a:r>
            <a:r>
              <a:rPr lang="fr-FR" sz="3600" dirty="0">
                <a:solidFill>
                  <a:srgbClr val="002060"/>
                </a:solidFill>
                <a:latin typeface="Arial" pitchFamily="34" charset="0"/>
                <a:cs typeface="Arial" pitchFamily="34" charset="0"/>
              </a:rPr>
              <a:t>);</a:t>
            </a:r>
          </a:p>
          <a:p>
            <a:pPr marL="0" indent="0" algn="just">
              <a:buNone/>
            </a:pPr>
            <a:r>
              <a:rPr lang="fr-FR" sz="3600" dirty="0">
                <a:solidFill>
                  <a:schemeClr val="accent5">
                    <a:lumMod val="50000"/>
                  </a:schemeClr>
                </a:solidFill>
              </a:rPr>
              <a:t>Regroupaient en </a:t>
            </a:r>
            <a:r>
              <a:rPr lang="fr-FR" sz="3600" b="1" dirty="0">
                <a:solidFill>
                  <a:schemeClr val="accent5">
                    <a:lumMod val="50000"/>
                  </a:schemeClr>
                </a:solidFill>
              </a:rPr>
              <a:t>2013 89 Banques et institutions privées de financement</a:t>
            </a:r>
            <a:r>
              <a:rPr lang="fr-FR" sz="3600" dirty="0">
                <a:solidFill>
                  <a:schemeClr val="accent5">
                    <a:lumMod val="50000"/>
                  </a:schemeClr>
                </a:solidFill>
              </a:rPr>
              <a:t> réparties entre </a:t>
            </a:r>
            <a:r>
              <a:rPr lang="fr-FR" sz="3600" b="1" dirty="0">
                <a:solidFill>
                  <a:schemeClr val="accent5">
                    <a:lumMod val="50000"/>
                  </a:schemeClr>
                </a:solidFill>
              </a:rPr>
              <a:t>33 pays </a:t>
            </a:r>
            <a:r>
              <a:rPr lang="fr-FR" sz="3600" dirty="0">
                <a:solidFill>
                  <a:schemeClr val="accent5">
                    <a:lumMod val="50000"/>
                  </a:schemeClr>
                </a:solidFill>
              </a:rPr>
              <a:t>qui assuraient à cette date le financement de </a:t>
            </a:r>
            <a:r>
              <a:rPr lang="fr-FR" sz="3600" b="1" dirty="0">
                <a:solidFill>
                  <a:schemeClr val="accent5">
                    <a:lumMod val="50000"/>
                  </a:schemeClr>
                </a:solidFill>
              </a:rPr>
              <a:t>70% des projets internationaux</a:t>
            </a:r>
            <a:r>
              <a:rPr lang="fr-FR" sz="3600" dirty="0">
                <a:solidFill>
                  <a:schemeClr val="accent5">
                    <a:lumMod val="50000"/>
                  </a:schemeClr>
                </a:solidFill>
              </a:rPr>
              <a:t>.</a:t>
            </a:r>
          </a:p>
        </p:txBody>
      </p:sp>
      <p:pic>
        <p:nvPicPr>
          <p:cNvPr id="4" name="Picture 2" descr="G:\Nouveau dossier\FRANCIS\CICF\SENSIBILISATION\Logo_Principes de l'équateur.pn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118764" y="18256"/>
            <a:ext cx="3048000" cy="100965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84881702"/>
      </p:ext>
    </p:extLst>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Principes de l’</a:t>
            </a:r>
            <a:r>
              <a:rPr lang="fr-CA" sz="5400" b="1" dirty="0" err="1">
                <a:solidFill>
                  <a:schemeClr val="tx2"/>
                </a:solidFill>
                <a:latin typeface="Arial" panose="020B0604020202020204" pitchFamily="34" charset="0"/>
                <a:cs typeface="Arial" panose="020B0604020202020204" pitchFamily="34" charset="0"/>
              </a:rPr>
              <a:t>Equateur</a:t>
            </a:r>
            <a:r>
              <a:rPr lang="fr-CA" sz="5400" b="1" dirty="0">
                <a:solidFill>
                  <a:schemeClr val="tx2"/>
                </a:solidFill>
                <a:latin typeface="Arial" panose="020B0604020202020204" pitchFamily="34" charset="0"/>
                <a:cs typeface="Arial" panose="020B0604020202020204" pitchFamily="34" charset="0"/>
              </a:rPr>
              <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Une application de la RSE à la finance</a:t>
            </a:r>
            <a:endParaRPr lang="fr-FR" dirty="0"/>
          </a:p>
        </p:txBody>
      </p:sp>
      <p:sp>
        <p:nvSpPr>
          <p:cNvPr id="3" name="Espace réservé du contenu 2"/>
          <p:cNvSpPr>
            <a:spLocks noGrp="1"/>
          </p:cNvSpPr>
          <p:nvPr>
            <p:ph idx="1"/>
          </p:nvPr>
        </p:nvSpPr>
        <p:spPr/>
        <p:txBody>
          <a:bodyPr>
            <a:normAutofit/>
          </a:bodyPr>
          <a:lstStyle/>
          <a:p>
            <a:pPr marL="0" indent="0" algn="just">
              <a:buNone/>
            </a:pPr>
            <a:r>
              <a:rPr lang="fr-FR" sz="3600" b="1" i="1" dirty="0">
                <a:solidFill>
                  <a:srgbClr val="002060"/>
                </a:solidFill>
                <a:latin typeface="Arial" pitchFamily="34" charset="0"/>
                <a:cs typeface="Arial" pitchFamily="34" charset="0"/>
              </a:rPr>
              <a:t>« Nous, les Etablissements financiers qui appliquons les Principes de l’Equateur ("EPFI"), avons adopté les Principes de l’Equateur afin de nous assurer que les projets que nous finançons et que nous conseillons soient développés d’une manière socialement responsable reflétant des pratiques saines en matière de gestion de l’environnement »</a:t>
            </a:r>
            <a:r>
              <a:rPr lang="fr-CA" sz="3600" b="1" i="1" dirty="0">
                <a:solidFill>
                  <a:srgbClr val="002060"/>
                </a:solidFill>
                <a:latin typeface="Arial" pitchFamily="34" charset="0"/>
                <a:cs typeface="Arial" pitchFamily="34" charset="0"/>
              </a:rPr>
              <a:t>.</a:t>
            </a:r>
            <a:r>
              <a:rPr lang="fr-FR" sz="3600" b="1" i="1" dirty="0">
                <a:solidFill>
                  <a:srgbClr val="002060"/>
                </a:solidFill>
                <a:latin typeface="Arial" pitchFamily="34" charset="0"/>
                <a:cs typeface="Arial" pitchFamily="34" charset="0"/>
              </a:rPr>
              <a:t> </a:t>
            </a:r>
            <a:endParaRPr lang="fr-CA" sz="3600" b="1" i="1" dirty="0">
              <a:solidFill>
                <a:srgbClr val="002060"/>
              </a:solidFill>
              <a:latin typeface="Arial" pitchFamily="34" charset="0"/>
              <a:cs typeface="Arial" pitchFamily="34" charset="0"/>
            </a:endParaRPr>
          </a:p>
          <a:p>
            <a:endParaRPr lang="fr-FR" dirty="0"/>
          </a:p>
        </p:txBody>
      </p:sp>
      <p:pic>
        <p:nvPicPr>
          <p:cNvPr id="4" name="Picture 2" descr="G:\Nouveau dossier\FRANCIS\CICF\SENSIBILISATION\Logo_Principes de l'équateur.pn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118764" y="18256"/>
            <a:ext cx="3048000" cy="100965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33723664"/>
      </p:ext>
    </p:extLst>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Principes de l’</a:t>
            </a:r>
            <a:r>
              <a:rPr lang="fr-CA" sz="5400" b="1" dirty="0" err="1">
                <a:solidFill>
                  <a:schemeClr val="tx2"/>
                </a:solidFill>
                <a:latin typeface="Arial" panose="020B0604020202020204" pitchFamily="34" charset="0"/>
                <a:cs typeface="Arial" panose="020B0604020202020204" pitchFamily="34" charset="0"/>
              </a:rPr>
              <a:t>Equateur</a:t>
            </a:r>
            <a:r>
              <a:rPr lang="fr-CA" sz="5400" b="1" dirty="0">
                <a:solidFill>
                  <a:schemeClr val="tx2"/>
                </a:solidFill>
                <a:latin typeface="Arial" panose="020B0604020202020204" pitchFamily="34" charset="0"/>
                <a:cs typeface="Arial" panose="020B0604020202020204" pitchFamily="34" charset="0"/>
              </a:rPr>
              <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Une application de la RSE à la finance</a:t>
            </a:r>
            <a:endParaRPr lang="fr-FR" dirty="0"/>
          </a:p>
        </p:txBody>
      </p:sp>
      <p:sp>
        <p:nvSpPr>
          <p:cNvPr id="3" name="Espace réservé du contenu 2"/>
          <p:cNvSpPr>
            <a:spLocks noGrp="1"/>
          </p:cNvSpPr>
          <p:nvPr>
            <p:ph idx="1"/>
          </p:nvPr>
        </p:nvSpPr>
        <p:spPr/>
        <p:txBody>
          <a:bodyPr>
            <a:normAutofit fontScale="92500"/>
          </a:bodyPr>
          <a:lstStyle/>
          <a:p>
            <a:pPr marL="0" indent="0" algn="just">
              <a:buNone/>
            </a:pPr>
            <a:r>
              <a:rPr lang="fr-FR" sz="3600" b="1" i="1" dirty="0">
                <a:solidFill>
                  <a:srgbClr val="002060"/>
                </a:solidFill>
                <a:latin typeface="Arial" pitchFamily="34" charset="0"/>
                <a:cs typeface="Arial" pitchFamily="34" charset="0"/>
              </a:rPr>
              <a:t>« Nous nous engageons à mettre en œuvre les Principes de l’Equateur au sein de nos propres politiques environnementales et sociales, procédures et normes internes relatives au Financement de projets. Nous ne financerons aucune opération de type Financement de  projet et n’accorderons aucun Prêt aux entreprises lié à un projet  si le client refuse ou est dans l’incapacité de satisfaire les Principes de l’Equateur »</a:t>
            </a:r>
            <a:endParaRPr lang="fr-CA" sz="3600" b="1" i="1" dirty="0">
              <a:solidFill>
                <a:srgbClr val="002060"/>
              </a:solidFill>
              <a:latin typeface="Arial" pitchFamily="34" charset="0"/>
              <a:cs typeface="Arial" pitchFamily="34" charset="0"/>
            </a:endParaRPr>
          </a:p>
          <a:p>
            <a:pPr algn="just"/>
            <a:endParaRPr lang="fr-FR" dirty="0"/>
          </a:p>
        </p:txBody>
      </p:sp>
      <p:pic>
        <p:nvPicPr>
          <p:cNvPr id="4" name="Picture 2" descr="G:\Nouveau dossier\FRANCIS\CICF\SENSIBILISATION\Logo_Principes de l'équateur.pn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118764" y="18256"/>
            <a:ext cx="3048000" cy="100965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38524377"/>
      </p:ext>
    </p:extLst>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Principes de l’</a:t>
            </a:r>
            <a:r>
              <a:rPr lang="fr-CA" sz="5400" b="1" dirty="0" err="1">
                <a:solidFill>
                  <a:schemeClr val="tx2"/>
                </a:solidFill>
                <a:latin typeface="Arial" panose="020B0604020202020204" pitchFamily="34" charset="0"/>
                <a:cs typeface="Arial" panose="020B0604020202020204" pitchFamily="34" charset="0"/>
              </a:rPr>
              <a:t>Equateur</a:t>
            </a:r>
            <a:r>
              <a:rPr lang="fr-CA" sz="5400" b="1" dirty="0">
                <a:solidFill>
                  <a:schemeClr val="tx2"/>
                </a:solidFill>
                <a:latin typeface="Arial" panose="020B0604020202020204" pitchFamily="34" charset="0"/>
                <a:cs typeface="Arial" panose="020B0604020202020204" pitchFamily="34" charset="0"/>
              </a:rPr>
              <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Une application de la RSE à la finance</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lgn="just">
              <a:lnSpc>
                <a:spcPct val="120000"/>
              </a:lnSpc>
              <a:buNone/>
            </a:pPr>
            <a:r>
              <a:rPr lang="fr-FR" dirty="0">
                <a:solidFill>
                  <a:srgbClr val="002060"/>
                </a:solidFill>
                <a:latin typeface="Arial" pitchFamily="34" charset="0"/>
                <a:cs typeface="Arial" pitchFamily="34" charset="0"/>
              </a:rPr>
              <a:t>En signant, de manière volontaire, les principes d'Équateur (EP), une banque s'engage à prendre en compte un certain nombre de critères d'évaluation sociaux et environnementaux dans le choix des projets qu'elle finance. </a:t>
            </a:r>
          </a:p>
          <a:p>
            <a:pPr marL="0" indent="0" algn="just">
              <a:lnSpc>
                <a:spcPct val="120000"/>
              </a:lnSpc>
              <a:buNone/>
            </a:pPr>
            <a:endParaRPr lang="fr-FR" dirty="0">
              <a:solidFill>
                <a:srgbClr val="002060"/>
              </a:solidFill>
              <a:latin typeface="Arial" pitchFamily="34" charset="0"/>
              <a:cs typeface="Arial" pitchFamily="34" charset="0"/>
            </a:endParaRPr>
          </a:p>
          <a:p>
            <a:pPr marL="0" indent="0" algn="just">
              <a:lnSpc>
                <a:spcPct val="120000"/>
              </a:lnSpc>
              <a:buNone/>
            </a:pPr>
            <a:r>
              <a:rPr lang="fr-FR" dirty="0">
                <a:solidFill>
                  <a:srgbClr val="002060"/>
                </a:solidFill>
                <a:latin typeface="Arial" pitchFamily="34" charset="0"/>
                <a:cs typeface="Arial" pitchFamily="34" charset="0"/>
              </a:rPr>
              <a:t>On peut considérer les principes de l'Équateur comme une application de la RSE au domaine de la finance. Il s'agit d'une liste de 10 principes qui engagent les banques signataires à choisir leurs investissements en fonction de critère sociaux et environnementaux.. </a:t>
            </a:r>
          </a:p>
          <a:p>
            <a:pPr marL="0" indent="0" algn="just">
              <a:lnSpc>
                <a:spcPct val="120000"/>
              </a:lnSpc>
              <a:buNone/>
            </a:pPr>
            <a:endParaRPr lang="fr-FR" dirty="0">
              <a:solidFill>
                <a:srgbClr val="002060"/>
              </a:solidFill>
              <a:latin typeface="Arial" pitchFamily="34" charset="0"/>
              <a:cs typeface="Arial" pitchFamily="34" charset="0"/>
            </a:endParaRPr>
          </a:p>
          <a:p>
            <a:endParaRPr lang="fr-FR" dirty="0"/>
          </a:p>
        </p:txBody>
      </p:sp>
      <p:pic>
        <p:nvPicPr>
          <p:cNvPr id="4" name="Picture 2" descr="G:\Nouveau dossier\FRANCIS\CICF\SENSIBILISATION\Logo_Principes de l'équateur.pn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118764" y="18256"/>
            <a:ext cx="3048000" cy="100965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6378643"/>
      </p:ext>
    </p:extLst>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Principes de l’</a:t>
            </a:r>
            <a:r>
              <a:rPr lang="fr-CA" sz="5400" b="1" dirty="0" err="1">
                <a:solidFill>
                  <a:schemeClr val="tx2"/>
                </a:solidFill>
                <a:latin typeface="Arial" panose="020B0604020202020204" pitchFamily="34" charset="0"/>
                <a:cs typeface="Arial" panose="020B0604020202020204" pitchFamily="34" charset="0"/>
              </a:rPr>
              <a:t>Equateur</a:t>
            </a:r>
            <a:r>
              <a:rPr lang="fr-CA" sz="5400" b="1" dirty="0">
                <a:solidFill>
                  <a:schemeClr val="tx2"/>
                </a:solidFill>
                <a:latin typeface="Arial" panose="020B0604020202020204" pitchFamily="34" charset="0"/>
                <a:cs typeface="Arial" panose="020B0604020202020204" pitchFamily="34" charset="0"/>
              </a:rPr>
              <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Une application de la RSE à la finance</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lgn="ctr">
              <a:lnSpc>
                <a:spcPct val="120000"/>
              </a:lnSpc>
              <a:buNone/>
            </a:pPr>
            <a:r>
              <a:rPr lang="fr-FR" sz="3200" dirty="0">
                <a:solidFill>
                  <a:srgbClr val="002060"/>
                </a:solidFill>
                <a:latin typeface="Arial" pitchFamily="34" charset="0"/>
                <a:cs typeface="Arial" pitchFamily="34" charset="0"/>
              </a:rPr>
              <a:t>3 Catégories de projets</a:t>
            </a:r>
          </a:p>
          <a:p>
            <a:pPr marL="0" indent="0" algn="ctr">
              <a:lnSpc>
                <a:spcPct val="120000"/>
              </a:lnSpc>
              <a:buNone/>
            </a:pPr>
            <a:endParaRPr lang="fr-FR" sz="3200" dirty="0">
              <a:solidFill>
                <a:srgbClr val="002060"/>
              </a:solidFill>
              <a:latin typeface="Arial" pitchFamily="34" charset="0"/>
              <a:cs typeface="Arial" pitchFamily="34" charset="0"/>
            </a:endParaRPr>
          </a:p>
          <a:p>
            <a:pPr marL="0" indent="0" algn="just">
              <a:lnSpc>
                <a:spcPct val="120000"/>
              </a:lnSpc>
              <a:buNone/>
            </a:pPr>
            <a:r>
              <a:rPr lang="fr-FR" b="1" dirty="0">
                <a:solidFill>
                  <a:srgbClr val="002060"/>
                </a:solidFill>
                <a:latin typeface="Arial" pitchFamily="34" charset="0"/>
                <a:cs typeface="Arial" pitchFamily="34" charset="0"/>
              </a:rPr>
              <a:t>Catégorie A</a:t>
            </a:r>
            <a:r>
              <a:rPr lang="fr-FR" dirty="0">
                <a:solidFill>
                  <a:srgbClr val="002060"/>
                </a:solidFill>
                <a:latin typeface="Arial" pitchFamily="34" charset="0"/>
                <a:cs typeface="Arial" pitchFamily="34" charset="0"/>
              </a:rPr>
              <a:t>: projets présentant des risques adverses potentiels sérieux sur le plan environnemental et social, et/ou susceptibles de générer des impacts hétérogènes, irréversibles et sans précédent ; </a:t>
            </a:r>
          </a:p>
          <a:p>
            <a:pPr marL="0" indent="0" algn="just">
              <a:lnSpc>
                <a:spcPct val="120000"/>
              </a:lnSpc>
              <a:buNone/>
            </a:pPr>
            <a:r>
              <a:rPr lang="fr-FR" dirty="0">
                <a:solidFill>
                  <a:srgbClr val="002060"/>
                </a:solidFill>
                <a:latin typeface="Arial" pitchFamily="34" charset="0"/>
                <a:cs typeface="Arial" pitchFamily="34" charset="0"/>
              </a:rPr>
              <a:t>   </a:t>
            </a:r>
          </a:p>
          <a:p>
            <a:pPr marL="0" indent="0" algn="just">
              <a:lnSpc>
                <a:spcPct val="120000"/>
              </a:lnSpc>
              <a:buNone/>
            </a:pPr>
            <a:r>
              <a:rPr lang="fr-FR" b="1" dirty="0">
                <a:solidFill>
                  <a:srgbClr val="002060"/>
                </a:solidFill>
                <a:latin typeface="Arial" pitchFamily="34" charset="0"/>
                <a:cs typeface="Arial" pitchFamily="34" charset="0"/>
              </a:rPr>
              <a:t>Catégorie B</a:t>
            </a:r>
            <a:r>
              <a:rPr lang="fr-FR" dirty="0">
                <a:solidFill>
                  <a:srgbClr val="002060"/>
                </a:solidFill>
                <a:latin typeface="Arial" pitchFamily="34" charset="0"/>
                <a:cs typeface="Arial" pitchFamily="34" charset="0"/>
              </a:rPr>
              <a:t>: projets présentant des risques adverses potentiels limités sur le plan environnemental et social et/ou susceptibles de générer des impacts peu nombreux, généralement spécifiques à un site, en grande partie réversibles et pouvant être aisément traités par des mesures d’atténuation.</a:t>
            </a:r>
          </a:p>
          <a:p>
            <a:pPr marL="0" indent="0" algn="just">
              <a:lnSpc>
                <a:spcPct val="120000"/>
              </a:lnSpc>
              <a:buNone/>
            </a:pPr>
            <a:r>
              <a:rPr lang="fr-FR" dirty="0">
                <a:solidFill>
                  <a:srgbClr val="002060"/>
                </a:solidFill>
                <a:latin typeface="Arial" pitchFamily="34" charset="0"/>
                <a:cs typeface="Arial" pitchFamily="34" charset="0"/>
              </a:rPr>
              <a:t>    </a:t>
            </a:r>
          </a:p>
          <a:p>
            <a:pPr marL="0" indent="0" algn="just">
              <a:lnSpc>
                <a:spcPct val="120000"/>
              </a:lnSpc>
              <a:buNone/>
            </a:pPr>
            <a:r>
              <a:rPr lang="fr-FR" b="1" dirty="0">
                <a:solidFill>
                  <a:srgbClr val="002060"/>
                </a:solidFill>
                <a:latin typeface="Arial" pitchFamily="34" charset="0"/>
                <a:cs typeface="Arial" pitchFamily="34" charset="0"/>
              </a:rPr>
              <a:t>Catégorie C</a:t>
            </a:r>
            <a:r>
              <a:rPr lang="fr-FR" dirty="0">
                <a:solidFill>
                  <a:srgbClr val="002060"/>
                </a:solidFill>
                <a:latin typeface="Arial" pitchFamily="34" charset="0"/>
                <a:cs typeface="Arial" pitchFamily="34" charset="0"/>
              </a:rPr>
              <a:t>: projets présentant des risques ou impacts adverses minimes sur le plan environnemental et social, ou n'en présentant pas</a:t>
            </a:r>
          </a:p>
          <a:p>
            <a:endParaRPr lang="fr-FR" dirty="0"/>
          </a:p>
        </p:txBody>
      </p:sp>
      <p:pic>
        <p:nvPicPr>
          <p:cNvPr id="4" name="Picture 2" descr="G:\Nouveau dossier\FRANCIS\CICF\SENSIBILISATION\Logo_Principes de l'équateur.pn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118764" y="18256"/>
            <a:ext cx="3048000" cy="100965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36311550"/>
      </p:ext>
    </p:extLst>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Principes de l’</a:t>
            </a:r>
            <a:r>
              <a:rPr lang="fr-CA" sz="5400" b="1" dirty="0" err="1">
                <a:solidFill>
                  <a:schemeClr val="tx2"/>
                </a:solidFill>
                <a:latin typeface="Arial" panose="020B0604020202020204" pitchFamily="34" charset="0"/>
                <a:cs typeface="Arial" panose="020B0604020202020204" pitchFamily="34" charset="0"/>
              </a:rPr>
              <a:t>Equateur</a:t>
            </a:r>
            <a:r>
              <a:rPr lang="fr-CA" sz="5400" b="1" dirty="0">
                <a:solidFill>
                  <a:schemeClr val="tx2"/>
                </a:solidFill>
                <a:latin typeface="Arial" panose="020B0604020202020204" pitchFamily="34" charset="0"/>
                <a:cs typeface="Arial" panose="020B0604020202020204" pitchFamily="34" charset="0"/>
              </a:rPr>
              <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Une application de la RSE à la finance</a:t>
            </a:r>
            <a:endParaRPr lang="fr-FR" dirty="0"/>
          </a:p>
        </p:txBody>
      </p:sp>
      <p:sp>
        <p:nvSpPr>
          <p:cNvPr id="3" name="Espace réservé du contenu 2"/>
          <p:cNvSpPr>
            <a:spLocks noGrp="1"/>
          </p:cNvSpPr>
          <p:nvPr>
            <p:ph idx="1"/>
          </p:nvPr>
        </p:nvSpPr>
        <p:spPr/>
        <p:txBody>
          <a:bodyPr>
            <a:normAutofit fontScale="55000" lnSpcReduction="20000"/>
          </a:bodyPr>
          <a:lstStyle/>
          <a:p>
            <a:pPr marL="0" indent="0" algn="ctr">
              <a:lnSpc>
                <a:spcPct val="120000"/>
              </a:lnSpc>
              <a:buNone/>
            </a:pPr>
            <a:r>
              <a:rPr lang="fr-FR" sz="3600" b="1" dirty="0">
                <a:solidFill>
                  <a:srgbClr val="002060"/>
                </a:solidFill>
                <a:latin typeface="Arial" pitchFamily="34" charset="0"/>
                <a:cs typeface="Arial" pitchFamily="34" charset="0"/>
              </a:rPr>
              <a:t>4 produits financiers </a:t>
            </a:r>
          </a:p>
          <a:p>
            <a:pPr>
              <a:lnSpc>
                <a:spcPct val="120000"/>
              </a:lnSpc>
              <a:buAutoNum type="arabicPeriod"/>
            </a:pPr>
            <a:r>
              <a:rPr lang="fr-FR" b="1" dirty="0">
                <a:solidFill>
                  <a:srgbClr val="002060"/>
                </a:solidFill>
                <a:latin typeface="Arial" pitchFamily="34" charset="0"/>
                <a:cs typeface="Arial" pitchFamily="34" charset="0"/>
              </a:rPr>
              <a:t>Activités de conseil en matière de financement de projets</a:t>
            </a:r>
            <a:r>
              <a:rPr lang="fr-FR" dirty="0">
                <a:solidFill>
                  <a:srgbClr val="002060"/>
                </a:solidFill>
                <a:latin typeface="Arial" pitchFamily="34" charset="0"/>
                <a:cs typeface="Arial" pitchFamily="34" charset="0"/>
              </a:rPr>
              <a:t>, lorsque le total des coûts d’investissement du projet s’élève à 10 millions USD ou plus.    </a:t>
            </a:r>
          </a:p>
          <a:p>
            <a:pPr marL="0" indent="0">
              <a:lnSpc>
                <a:spcPct val="120000"/>
              </a:lnSpc>
              <a:buNone/>
            </a:pPr>
            <a:r>
              <a:rPr lang="fr-FR" b="1" dirty="0">
                <a:solidFill>
                  <a:srgbClr val="002060"/>
                </a:solidFill>
                <a:latin typeface="Arial" pitchFamily="34" charset="0"/>
                <a:cs typeface="Arial" pitchFamily="34" charset="0"/>
              </a:rPr>
              <a:t>2. Financements de projets</a:t>
            </a:r>
            <a:r>
              <a:rPr lang="fr-FR" dirty="0">
                <a:solidFill>
                  <a:srgbClr val="002060"/>
                </a:solidFill>
                <a:latin typeface="Arial" pitchFamily="34" charset="0"/>
                <a:cs typeface="Arial" pitchFamily="34" charset="0"/>
              </a:rPr>
              <a:t>, lorsque le total des coûts d’investissement du  projet s’élève à 10 millions USD ou plus.   </a:t>
            </a:r>
          </a:p>
          <a:p>
            <a:pPr marL="0" indent="0">
              <a:lnSpc>
                <a:spcPct val="120000"/>
              </a:lnSpc>
              <a:buNone/>
            </a:pPr>
            <a:r>
              <a:rPr lang="fr-FR" b="1" dirty="0">
                <a:solidFill>
                  <a:srgbClr val="002060"/>
                </a:solidFill>
                <a:latin typeface="Arial" pitchFamily="34" charset="0"/>
                <a:cs typeface="Arial" pitchFamily="34" charset="0"/>
              </a:rPr>
              <a:t>3. Prêts aux entreprises liés à un projet </a:t>
            </a:r>
            <a:r>
              <a:rPr lang="fr-FR" dirty="0">
                <a:solidFill>
                  <a:srgbClr val="002060"/>
                </a:solidFill>
                <a:latin typeface="Arial" pitchFamily="34" charset="0"/>
                <a:cs typeface="Arial" pitchFamily="34" charset="0"/>
              </a:rPr>
              <a:t>(incluant le financement des exportations sous forme de Crédit-acheteur), lorsque l’ensemble des quatre critères suivants sont réunis :   </a:t>
            </a:r>
          </a:p>
          <a:p>
            <a:pPr>
              <a:lnSpc>
                <a:spcPct val="120000"/>
              </a:lnSpc>
              <a:buFont typeface="Wingdings" pitchFamily="2" charset="2"/>
              <a:buChar char="ü"/>
            </a:pPr>
            <a:r>
              <a:rPr lang="fr-FR" dirty="0">
                <a:solidFill>
                  <a:srgbClr val="002060"/>
                </a:solidFill>
                <a:latin typeface="Arial" pitchFamily="34" charset="0"/>
                <a:cs typeface="Arial" pitchFamily="34" charset="0"/>
              </a:rPr>
              <a:t>La majorité du prêt est liée à un seul projet spécifique sur lequel le client exerce un Contrôle opérationnel effectif (direct ou indirect). </a:t>
            </a:r>
          </a:p>
          <a:p>
            <a:pPr>
              <a:lnSpc>
                <a:spcPct val="120000"/>
              </a:lnSpc>
              <a:buFont typeface="Wingdings" pitchFamily="2" charset="2"/>
              <a:buChar char="ü"/>
            </a:pPr>
            <a:r>
              <a:rPr lang="fr-FR" dirty="0">
                <a:solidFill>
                  <a:srgbClr val="002060"/>
                </a:solidFill>
                <a:latin typeface="Arial" pitchFamily="34" charset="0"/>
                <a:cs typeface="Arial" pitchFamily="34" charset="0"/>
              </a:rPr>
              <a:t>Le montant total du financement est d’au moins 100 millions USD.</a:t>
            </a:r>
          </a:p>
          <a:p>
            <a:pPr>
              <a:lnSpc>
                <a:spcPct val="120000"/>
              </a:lnSpc>
              <a:buFont typeface="Wingdings" pitchFamily="2" charset="2"/>
              <a:buChar char="ü"/>
            </a:pPr>
            <a:r>
              <a:rPr lang="fr-FR" dirty="0">
                <a:solidFill>
                  <a:srgbClr val="002060"/>
                </a:solidFill>
                <a:latin typeface="Arial" pitchFamily="34" charset="0"/>
                <a:cs typeface="Arial" pitchFamily="34" charset="0"/>
              </a:rPr>
              <a:t>L’engagement individuel de l’EPFI (avant rétrocession ou syndication) est d’au moins 50 millions USD.</a:t>
            </a:r>
          </a:p>
          <a:p>
            <a:pPr>
              <a:lnSpc>
                <a:spcPct val="120000"/>
              </a:lnSpc>
              <a:buFont typeface="Wingdings" pitchFamily="2" charset="2"/>
              <a:buChar char="ü"/>
            </a:pPr>
            <a:r>
              <a:rPr lang="fr-FR" dirty="0">
                <a:solidFill>
                  <a:srgbClr val="002060"/>
                </a:solidFill>
                <a:latin typeface="Arial" pitchFamily="34" charset="0"/>
                <a:cs typeface="Arial" pitchFamily="34" charset="0"/>
              </a:rPr>
              <a:t>La durée du prêt est d’au moins deux ans.   </a:t>
            </a:r>
          </a:p>
          <a:p>
            <a:pPr marL="0" indent="0">
              <a:lnSpc>
                <a:spcPct val="120000"/>
              </a:lnSpc>
              <a:buNone/>
            </a:pPr>
            <a:r>
              <a:rPr lang="fr-FR" b="1" dirty="0">
                <a:solidFill>
                  <a:srgbClr val="002060"/>
                </a:solidFill>
                <a:latin typeface="Arial" pitchFamily="34" charset="0"/>
                <a:cs typeface="Arial" pitchFamily="34" charset="0"/>
              </a:rPr>
              <a:t>4. Prêts-Relais</a:t>
            </a:r>
            <a:r>
              <a:rPr lang="fr-FR" dirty="0">
                <a:solidFill>
                  <a:srgbClr val="002060"/>
                </a:solidFill>
                <a:latin typeface="Arial" pitchFamily="34" charset="0"/>
                <a:cs typeface="Arial" pitchFamily="34" charset="0"/>
              </a:rPr>
              <a:t>, d’une durée inférieure à deux ans et destinés à être refinancés par Financement de projet ou par un Prêt à une entreprise lié à un projet qui réunit les critères pertinents décrits ci-dessus.</a:t>
            </a:r>
            <a:endParaRPr lang="fr-CA" dirty="0">
              <a:solidFill>
                <a:srgbClr val="002060"/>
              </a:solidFill>
              <a:latin typeface="Arial" pitchFamily="34" charset="0"/>
              <a:cs typeface="Arial" pitchFamily="34" charset="0"/>
            </a:endParaRPr>
          </a:p>
          <a:p>
            <a:endParaRPr lang="fr-FR" dirty="0"/>
          </a:p>
        </p:txBody>
      </p:sp>
      <p:pic>
        <p:nvPicPr>
          <p:cNvPr id="4" name="Picture 2" descr="G:\Nouveau dossier\FRANCIS\CICF\SENSIBILISATION\Logo_Principes de l'équateur.pn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118764" y="18256"/>
            <a:ext cx="3048000" cy="100965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66878750"/>
      </p:ext>
    </p:extLst>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5400" b="1" dirty="0">
                <a:solidFill>
                  <a:schemeClr val="tx2"/>
                </a:solidFill>
                <a:latin typeface="Arial" panose="020B0604020202020204" pitchFamily="34" charset="0"/>
                <a:cs typeface="Arial" panose="020B0604020202020204" pitchFamily="34" charset="0"/>
              </a:rPr>
              <a:t>Principes de l’</a:t>
            </a:r>
            <a:r>
              <a:rPr lang="fr-CA" sz="5400" b="1" dirty="0" err="1">
                <a:solidFill>
                  <a:schemeClr val="tx2"/>
                </a:solidFill>
                <a:latin typeface="Arial" panose="020B0604020202020204" pitchFamily="34" charset="0"/>
                <a:cs typeface="Arial" panose="020B0604020202020204" pitchFamily="34" charset="0"/>
              </a:rPr>
              <a:t>Equateur</a:t>
            </a:r>
            <a:r>
              <a:rPr lang="fr-CA" sz="5400" b="1" dirty="0">
                <a:solidFill>
                  <a:schemeClr val="tx2"/>
                </a:solidFill>
                <a:latin typeface="Arial" panose="020B0604020202020204" pitchFamily="34" charset="0"/>
                <a:cs typeface="Arial" panose="020B0604020202020204" pitchFamily="34" charset="0"/>
              </a:rPr>
              <a:t/>
            </a:r>
            <a:br>
              <a:rPr lang="fr-CA" sz="5400" b="1" dirty="0">
                <a:solidFill>
                  <a:schemeClr val="tx2"/>
                </a:solidFill>
                <a:latin typeface="Arial" panose="020B0604020202020204" pitchFamily="34" charset="0"/>
                <a:cs typeface="Arial" panose="020B0604020202020204" pitchFamily="34" charset="0"/>
              </a:rPr>
            </a:br>
            <a:r>
              <a:rPr lang="fr-FR" b="1" dirty="0">
                <a:solidFill>
                  <a:schemeClr val="tx2"/>
                </a:solidFill>
                <a:latin typeface="Arial" panose="020B0604020202020204" pitchFamily="34" charset="0"/>
                <a:cs typeface="Arial" panose="020B0604020202020204" pitchFamily="34" charset="0"/>
              </a:rPr>
              <a:t>Une application de la RSE à la finance</a:t>
            </a:r>
            <a:endParaRPr lang="fr-FR" dirty="0"/>
          </a:p>
        </p:txBody>
      </p:sp>
      <p:sp>
        <p:nvSpPr>
          <p:cNvPr id="3" name="Espace réservé du contenu 2"/>
          <p:cNvSpPr>
            <a:spLocks noGrp="1"/>
          </p:cNvSpPr>
          <p:nvPr>
            <p:ph idx="1"/>
          </p:nvPr>
        </p:nvSpPr>
        <p:spPr/>
        <p:txBody>
          <a:bodyPr>
            <a:normAutofit fontScale="70000" lnSpcReduction="20000"/>
          </a:bodyPr>
          <a:lstStyle/>
          <a:p>
            <a:pPr>
              <a:lnSpc>
                <a:spcPct val="120000"/>
              </a:lnSpc>
              <a:buFont typeface="Wingdings" pitchFamily="2" charset="2"/>
              <a:buChar char="q"/>
            </a:pPr>
            <a:r>
              <a:rPr lang="fr-FR" dirty="0">
                <a:solidFill>
                  <a:srgbClr val="002060"/>
                </a:solidFill>
                <a:latin typeface="Arial" pitchFamily="34" charset="0"/>
                <a:cs typeface="Arial" pitchFamily="34" charset="0"/>
              </a:rPr>
              <a:t>Principe 1 : Revue et catégorisation</a:t>
            </a:r>
          </a:p>
          <a:p>
            <a:pPr>
              <a:lnSpc>
                <a:spcPct val="120000"/>
              </a:lnSpc>
              <a:buFont typeface="Wingdings" pitchFamily="2" charset="2"/>
              <a:buChar char="q"/>
            </a:pPr>
            <a:r>
              <a:rPr lang="fr-FR" dirty="0">
                <a:solidFill>
                  <a:srgbClr val="002060"/>
                </a:solidFill>
                <a:latin typeface="Arial" pitchFamily="34" charset="0"/>
                <a:cs typeface="Arial" pitchFamily="34" charset="0"/>
              </a:rPr>
              <a:t>Principe 2 : Évaluation environnementale et sociale</a:t>
            </a:r>
          </a:p>
          <a:p>
            <a:pPr>
              <a:lnSpc>
                <a:spcPct val="120000"/>
              </a:lnSpc>
              <a:buFont typeface="Wingdings" pitchFamily="2" charset="2"/>
              <a:buChar char="q"/>
            </a:pPr>
            <a:r>
              <a:rPr lang="fr-FR" dirty="0">
                <a:solidFill>
                  <a:srgbClr val="002060"/>
                </a:solidFill>
                <a:latin typeface="Arial" pitchFamily="34" charset="0"/>
                <a:cs typeface="Arial" pitchFamily="34" charset="0"/>
              </a:rPr>
              <a:t>Principe 3 : Standards environnementaux et sociaux applicables</a:t>
            </a:r>
          </a:p>
          <a:p>
            <a:pPr>
              <a:lnSpc>
                <a:spcPct val="120000"/>
              </a:lnSpc>
              <a:buFont typeface="Wingdings" pitchFamily="2" charset="2"/>
              <a:buChar char="q"/>
            </a:pPr>
            <a:r>
              <a:rPr lang="fr-FR" dirty="0">
                <a:solidFill>
                  <a:srgbClr val="002060"/>
                </a:solidFill>
                <a:latin typeface="Arial" pitchFamily="34" charset="0"/>
                <a:cs typeface="Arial" pitchFamily="34" charset="0"/>
              </a:rPr>
              <a:t>Principe 4 : Plan d'action et système de gestion</a:t>
            </a:r>
          </a:p>
          <a:p>
            <a:pPr>
              <a:lnSpc>
                <a:spcPct val="120000"/>
              </a:lnSpc>
              <a:buFont typeface="Wingdings" pitchFamily="2" charset="2"/>
              <a:buChar char="q"/>
            </a:pPr>
            <a:r>
              <a:rPr lang="fr-FR" dirty="0">
                <a:solidFill>
                  <a:srgbClr val="002060"/>
                </a:solidFill>
                <a:latin typeface="Arial" pitchFamily="34" charset="0"/>
                <a:cs typeface="Arial" pitchFamily="34" charset="0"/>
              </a:rPr>
              <a:t>Principe 5 : Participation des parties prenantes</a:t>
            </a:r>
          </a:p>
          <a:p>
            <a:pPr>
              <a:lnSpc>
                <a:spcPct val="120000"/>
              </a:lnSpc>
              <a:buFont typeface="Wingdings" pitchFamily="2" charset="2"/>
              <a:buChar char="q"/>
            </a:pPr>
            <a:r>
              <a:rPr lang="fr-FR" dirty="0">
                <a:solidFill>
                  <a:srgbClr val="002060"/>
                </a:solidFill>
                <a:latin typeface="Arial" pitchFamily="34" charset="0"/>
                <a:cs typeface="Arial" pitchFamily="34" charset="0"/>
              </a:rPr>
              <a:t>Principe 6 : Mécanisme de règlement des griefs</a:t>
            </a:r>
          </a:p>
          <a:p>
            <a:pPr>
              <a:lnSpc>
                <a:spcPct val="120000"/>
              </a:lnSpc>
              <a:buFont typeface="Wingdings" pitchFamily="2" charset="2"/>
              <a:buChar char="q"/>
            </a:pPr>
            <a:r>
              <a:rPr lang="fr-FR" dirty="0">
                <a:solidFill>
                  <a:srgbClr val="002060"/>
                </a:solidFill>
                <a:latin typeface="Arial" pitchFamily="34" charset="0"/>
                <a:cs typeface="Arial" pitchFamily="34" charset="0"/>
              </a:rPr>
              <a:t>Principe 7 : Revue indépendante</a:t>
            </a:r>
          </a:p>
          <a:p>
            <a:pPr>
              <a:lnSpc>
                <a:spcPct val="120000"/>
              </a:lnSpc>
              <a:buFont typeface="Wingdings" pitchFamily="2" charset="2"/>
              <a:buChar char="q"/>
            </a:pPr>
            <a:r>
              <a:rPr lang="fr-FR" dirty="0">
                <a:solidFill>
                  <a:srgbClr val="002060"/>
                </a:solidFill>
                <a:latin typeface="Arial" pitchFamily="34" charset="0"/>
                <a:cs typeface="Arial" pitchFamily="34" charset="0"/>
              </a:rPr>
              <a:t>Principe 8 : Engagements à faire ou à ne pas faire ("Covenants")</a:t>
            </a:r>
          </a:p>
          <a:p>
            <a:pPr>
              <a:lnSpc>
                <a:spcPct val="120000"/>
              </a:lnSpc>
              <a:buFont typeface="Wingdings" pitchFamily="2" charset="2"/>
              <a:buChar char="q"/>
            </a:pPr>
            <a:r>
              <a:rPr lang="fr-FR" dirty="0">
                <a:solidFill>
                  <a:srgbClr val="002060"/>
                </a:solidFill>
                <a:latin typeface="Arial" pitchFamily="34" charset="0"/>
                <a:cs typeface="Arial" pitchFamily="34" charset="0"/>
              </a:rPr>
              <a:t>Principe 9 : Suivi indépendant et </a:t>
            </a:r>
            <a:r>
              <a:rPr lang="fr-FR" dirty="0" err="1">
                <a:solidFill>
                  <a:srgbClr val="002060"/>
                </a:solidFill>
                <a:latin typeface="Arial" pitchFamily="34" charset="0"/>
                <a:cs typeface="Arial" pitchFamily="34" charset="0"/>
              </a:rPr>
              <a:t>Reporting</a:t>
            </a:r>
            <a:endParaRPr lang="fr-FR" dirty="0">
              <a:solidFill>
                <a:srgbClr val="002060"/>
              </a:solidFill>
              <a:latin typeface="Arial" pitchFamily="34" charset="0"/>
              <a:cs typeface="Arial" pitchFamily="34" charset="0"/>
            </a:endParaRPr>
          </a:p>
          <a:p>
            <a:pPr>
              <a:lnSpc>
                <a:spcPct val="120000"/>
              </a:lnSpc>
              <a:buFont typeface="Wingdings" pitchFamily="2" charset="2"/>
              <a:buChar char="q"/>
            </a:pPr>
            <a:r>
              <a:rPr lang="fr-FR" dirty="0">
                <a:solidFill>
                  <a:srgbClr val="002060"/>
                </a:solidFill>
                <a:latin typeface="Arial" pitchFamily="34" charset="0"/>
                <a:cs typeface="Arial" pitchFamily="34" charset="0"/>
              </a:rPr>
              <a:t>Principe 10 : Présentation de rapports par les </a:t>
            </a:r>
            <a:r>
              <a:rPr lang="fr-FR" dirty="0" err="1">
                <a:solidFill>
                  <a:srgbClr val="002060"/>
                </a:solidFill>
                <a:latin typeface="Arial" pitchFamily="34" charset="0"/>
                <a:cs typeface="Arial" pitchFamily="34" charset="0"/>
              </a:rPr>
              <a:t>EPFIs</a:t>
            </a:r>
            <a:endParaRPr lang="fr-FR" dirty="0">
              <a:solidFill>
                <a:srgbClr val="002060"/>
              </a:solidFill>
              <a:latin typeface="Arial" pitchFamily="34" charset="0"/>
              <a:cs typeface="Arial" pitchFamily="34" charset="0"/>
            </a:endParaRPr>
          </a:p>
          <a:p>
            <a:endParaRPr lang="fr-FR" dirty="0"/>
          </a:p>
        </p:txBody>
      </p:sp>
      <p:pic>
        <p:nvPicPr>
          <p:cNvPr id="4" name="Picture 2" descr="G:\Nouveau dossier\FRANCIS\CICF\SENSIBILISATION\Logo_Principes de l'équateur.pn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118764" y="18256"/>
            <a:ext cx="3048000" cy="100965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93730584"/>
      </p:ext>
    </p:extLst>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solidFill>
                  <a:schemeClr val="accent5">
                    <a:lumMod val="50000"/>
                  </a:schemeClr>
                </a:solidFill>
              </a:rPr>
              <a:t>JURISTES DE BANQUE &amp; RSE</a:t>
            </a:r>
          </a:p>
        </p:txBody>
      </p:sp>
      <p:sp>
        <p:nvSpPr>
          <p:cNvPr id="4" name="Espace réservé du contenu 3"/>
          <p:cNvSpPr>
            <a:spLocks noGrp="1"/>
          </p:cNvSpPr>
          <p:nvPr>
            <p:ph idx="1"/>
          </p:nvPr>
        </p:nvSpPr>
        <p:spPr/>
        <p:txBody>
          <a:bodyPr>
            <a:normAutofit/>
          </a:bodyPr>
          <a:lstStyle/>
          <a:p>
            <a:pPr algn="just"/>
            <a:r>
              <a:rPr lang="fr-FR" dirty="0">
                <a:solidFill>
                  <a:schemeClr val="accent5">
                    <a:lumMod val="50000"/>
                  </a:schemeClr>
                </a:solidFill>
              </a:rPr>
              <a:t>La RSE c’est d’abord le respect de la légalité. C’est ensuite aller au-delà de la légalité pour toucher l’équité et les principes moraux de bienséance.</a:t>
            </a:r>
          </a:p>
          <a:p>
            <a:pPr algn="just"/>
            <a:r>
              <a:rPr lang="fr-FR" dirty="0">
                <a:solidFill>
                  <a:schemeClr val="accent5">
                    <a:lumMod val="50000"/>
                  </a:schemeClr>
                </a:solidFill>
              </a:rPr>
              <a:t>La RSE est basée à 90% sur le respect de la réglementation depuis la constitution jusqu’aux arrêtés administratifs. Qui de plus que le juriste pour avoir la meilleure lecture de cet enchevêtrement de dispositions réglementaires.</a:t>
            </a:r>
          </a:p>
          <a:p>
            <a:pPr algn="just"/>
            <a:r>
              <a:rPr lang="fr-FR" dirty="0">
                <a:solidFill>
                  <a:schemeClr val="accent5">
                    <a:lumMod val="50000"/>
                  </a:schemeClr>
                </a:solidFill>
              </a:rPr>
              <a:t>Le Juriste de banque est le référent de l’entreprise en terme de bonne gouvernance.</a:t>
            </a:r>
          </a:p>
          <a:p>
            <a:pPr algn="just"/>
            <a:r>
              <a:rPr lang="fr-FR" dirty="0">
                <a:solidFill>
                  <a:schemeClr val="accent5">
                    <a:lumMod val="50000"/>
                  </a:schemeClr>
                </a:solidFill>
              </a:rPr>
              <a:t>Le juriste est le garant de la veille règlementaire au sein de la banque.</a:t>
            </a:r>
          </a:p>
        </p:txBody>
      </p:sp>
      <p:pic>
        <p:nvPicPr>
          <p:cNvPr id="5" name="Image 4"/>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141527" y="325005"/>
            <a:ext cx="1018308"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09593945"/>
      </p:ext>
    </p:extLst>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solidFill>
                  <a:schemeClr val="accent5">
                    <a:lumMod val="50000"/>
                  </a:schemeClr>
                </a:solidFill>
              </a:rPr>
              <a:t>JURISTES DE BANQUE &amp; RSE</a:t>
            </a:r>
            <a:endParaRPr lang="fr-FR" dirty="0"/>
          </a:p>
        </p:txBody>
      </p:sp>
      <p:sp>
        <p:nvSpPr>
          <p:cNvPr id="3" name="Espace réservé du contenu 2"/>
          <p:cNvSpPr>
            <a:spLocks noGrp="1"/>
          </p:cNvSpPr>
          <p:nvPr>
            <p:ph idx="1"/>
          </p:nvPr>
        </p:nvSpPr>
        <p:spPr/>
        <p:txBody>
          <a:bodyPr/>
          <a:lstStyle/>
          <a:p>
            <a:pPr algn="just"/>
            <a:r>
              <a:rPr lang="fr-FR" dirty="0">
                <a:solidFill>
                  <a:schemeClr val="accent5">
                    <a:lumMod val="50000"/>
                  </a:schemeClr>
                </a:solidFill>
              </a:rPr>
              <a:t>Le juriste de banque gère les affaires contentieuses de l’établissement et veille à réduire, du mieux possible, les pertes financières en résultant, sachant que le secteur bancaire a été identifié comme faisant partie du top 5 des secteurs accusant le plus de pertes financières liées aux questions RSE.</a:t>
            </a:r>
          </a:p>
          <a:p>
            <a:pPr algn="just"/>
            <a:r>
              <a:rPr lang="fr-FR" dirty="0">
                <a:solidFill>
                  <a:schemeClr val="accent5">
                    <a:lumMod val="50000"/>
                  </a:schemeClr>
                </a:solidFill>
              </a:rPr>
              <a:t>Le juriste de banque est de ce fait au début et à la fin de tout processus légal au sein de l’entreprise.</a:t>
            </a:r>
          </a:p>
          <a:p>
            <a:pPr algn="just"/>
            <a:r>
              <a:rPr lang="fr-FR" dirty="0">
                <a:solidFill>
                  <a:schemeClr val="accent5">
                    <a:lumMod val="50000"/>
                  </a:schemeClr>
                </a:solidFill>
              </a:rPr>
              <a:t>Enfin le </a:t>
            </a:r>
            <a:r>
              <a:rPr lang="fr-FR" b="1" dirty="0">
                <a:solidFill>
                  <a:schemeClr val="accent5">
                    <a:lumMod val="50000"/>
                  </a:schemeClr>
                </a:solidFill>
              </a:rPr>
              <a:t>juriste de banque est tout simplement un homme </a:t>
            </a:r>
            <a:r>
              <a:rPr lang="fr-FR" dirty="0">
                <a:solidFill>
                  <a:schemeClr val="accent5">
                    <a:lumMod val="50000"/>
                  </a:schemeClr>
                </a:solidFill>
              </a:rPr>
              <a:t>qui vit en société. Il doit à ce titre jouer sa partition individuelle pour le développement durable.</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141527" y="325005"/>
            <a:ext cx="1018308"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4613634"/>
      </p:ext>
    </p:extLst>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endParaRPr lang="fr-FR" dirty="0"/>
          </a:p>
          <a:p>
            <a:pPr marL="0" indent="0">
              <a:buNone/>
            </a:pPr>
            <a:endParaRPr lang="fr-FR" dirty="0"/>
          </a:p>
          <a:p>
            <a:pPr marL="0" indent="0" algn="ctr">
              <a:buNone/>
            </a:pPr>
            <a:r>
              <a:rPr lang="fr-FR" sz="4000" b="1" dirty="0">
                <a:solidFill>
                  <a:schemeClr val="accent5">
                    <a:lumMod val="50000"/>
                  </a:schemeClr>
                </a:solidFill>
              </a:rPr>
              <a:t>LES CONDITIONS ESSENTIELLES POUR LA CONDUITE D’UNE BONNE DÉMARCHE RSE</a:t>
            </a:r>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141527" y="325005"/>
            <a:ext cx="1018308"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48531712"/>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b="1" dirty="0">
                <a:solidFill>
                  <a:schemeClr val="tx2"/>
                </a:solidFill>
                <a:latin typeface="Arial" panose="020B0604020202020204" pitchFamily="34" charset="0"/>
                <a:cs typeface="Arial" panose="020B0604020202020204" pitchFamily="34" charset="0"/>
              </a:rPr>
              <a:t>CONSTATS GÉNÉRAUX </a:t>
            </a:r>
            <a:endParaRPr lang="fr-FR" dirty="0"/>
          </a:p>
        </p:txBody>
      </p:sp>
      <p:sp>
        <p:nvSpPr>
          <p:cNvPr id="3" name="Espace réservé du contenu 2"/>
          <p:cNvSpPr>
            <a:spLocks noGrp="1"/>
          </p:cNvSpPr>
          <p:nvPr>
            <p:ph idx="1"/>
          </p:nvPr>
        </p:nvSpPr>
        <p:spPr>
          <a:xfrm>
            <a:off x="838200" y="1825625"/>
            <a:ext cx="10515600" cy="4928466"/>
          </a:xfrm>
        </p:spPr>
        <p:txBody>
          <a:bodyPr/>
          <a:lstStyle/>
          <a:p>
            <a:pPr marL="514350" indent="-514350" algn="just">
              <a:buAutoNum type="arabicPeriod"/>
            </a:pPr>
            <a:r>
              <a:rPr lang="fr-CA" dirty="0">
                <a:solidFill>
                  <a:schemeClr val="accent5">
                    <a:lumMod val="50000"/>
                  </a:schemeClr>
                </a:solidFill>
              </a:rPr>
              <a:t>Nous avons failli dans la mise en œuvre de cet équilibre.</a:t>
            </a:r>
          </a:p>
          <a:p>
            <a:pPr marL="514350" indent="-514350" algn="just">
              <a:buFont typeface="+mj-lt"/>
              <a:buAutoNum type="arabicPeriod"/>
            </a:pPr>
            <a:r>
              <a:rPr lang="fr-CA" dirty="0">
                <a:solidFill>
                  <a:schemeClr val="accent5">
                    <a:lumMod val="50000"/>
                  </a:schemeClr>
                </a:solidFill>
              </a:rPr>
              <a:t>Nous sommes confrontés à des enjeux économiques, environnementaux et sociaux interdépendants.</a:t>
            </a:r>
          </a:p>
          <a:p>
            <a:pPr algn="just">
              <a:buFont typeface="+mj-lt"/>
              <a:buAutoNum type="arabicPeriod"/>
            </a:pPr>
            <a:r>
              <a:rPr lang="fr-CA" dirty="0">
                <a:solidFill>
                  <a:schemeClr val="accent5">
                    <a:lumMod val="50000"/>
                  </a:schemeClr>
                </a:solidFill>
              </a:rPr>
              <a:t>   Ces enjeux concernent tant les sociétés que les organisations et les citoyens. </a:t>
            </a:r>
          </a:p>
          <a:p>
            <a:pPr algn="just">
              <a:buFont typeface="+mj-lt"/>
              <a:buAutoNum type="arabicPeriod"/>
            </a:pPr>
            <a:r>
              <a:rPr lang="fr-CA" dirty="0">
                <a:solidFill>
                  <a:schemeClr val="accent5">
                    <a:lumMod val="50000"/>
                  </a:schemeClr>
                </a:solidFill>
              </a:rPr>
              <a:t>   Le modèle économique actuel fondé sur l’optimisation sans cesse croissant de la valeur économique et financière ne permet pas de résoudre ces enjeux.</a:t>
            </a:r>
          </a:p>
          <a:p>
            <a:pPr marL="0" indent="0">
              <a:buNone/>
            </a:pPr>
            <a:endParaRPr lang="fr-CA" dirty="0">
              <a:solidFill>
                <a:schemeClr val="tx1">
                  <a:lumMod val="50000"/>
                  <a:lumOff val="50000"/>
                </a:schemeClr>
              </a:solidFill>
            </a:endParaRPr>
          </a:p>
          <a:p>
            <a:pPr marL="0" indent="0">
              <a:buNone/>
            </a:pPr>
            <a:endParaRPr lang="fr-FR" dirty="0"/>
          </a:p>
        </p:txBody>
      </p:sp>
      <p:sp>
        <p:nvSpPr>
          <p:cNvPr id="4" name="Flèche vers le bas 3"/>
          <p:cNvSpPr/>
          <p:nvPr>
            <p:custDataLst>
              <p:tags r:id="rId1"/>
            </p:custDataLst>
          </p:nvPr>
        </p:nvSpPr>
        <p:spPr>
          <a:xfrm>
            <a:off x="5889296" y="5188210"/>
            <a:ext cx="413407" cy="476837"/>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CA">
              <a:solidFill>
                <a:prstClr val="white"/>
              </a:solidFill>
            </a:endParaRPr>
          </a:p>
        </p:txBody>
      </p:sp>
      <p:sp>
        <p:nvSpPr>
          <p:cNvPr id="5" name="ZoneTexte 4"/>
          <p:cNvSpPr txBox="1"/>
          <p:nvPr>
            <p:custDataLst>
              <p:tags r:id="rId2"/>
            </p:custDataLst>
          </p:nvPr>
        </p:nvSpPr>
        <p:spPr>
          <a:xfrm>
            <a:off x="1981200" y="5799984"/>
            <a:ext cx="8229600" cy="954107"/>
          </a:xfrm>
          <a:prstGeom prst="rect">
            <a:avLst/>
          </a:prstGeom>
          <a:solidFill>
            <a:schemeClr val="accent1">
              <a:lumMod val="40000"/>
              <a:lumOff val="60000"/>
            </a:schemeClr>
          </a:solidFill>
          <a:ln>
            <a:solidFill>
              <a:schemeClr val="tx1"/>
            </a:solidFill>
            <a:prstDash val="solid"/>
          </a:ln>
          <a:effectLst>
            <a:glow rad="63500">
              <a:schemeClr val="accent1">
                <a:satMod val="175000"/>
                <a:alpha val="40000"/>
              </a:schemeClr>
            </a:glow>
          </a:effectLst>
        </p:spPr>
        <p:txBody>
          <a:bodyPr wrap="square" rtlCol="0">
            <a:spAutoFit/>
          </a:bodyPr>
          <a:lstStyle/>
          <a:p>
            <a:pPr algn="ctr" fontAlgn="auto">
              <a:spcBef>
                <a:spcPts val="0"/>
              </a:spcBef>
              <a:spcAft>
                <a:spcPts val="0"/>
              </a:spcAft>
            </a:pPr>
            <a:r>
              <a:rPr lang="fr-CA" sz="2800" dirty="0">
                <a:solidFill>
                  <a:prstClr val="black">
                    <a:lumMod val="65000"/>
                    <a:lumOff val="35000"/>
                  </a:prstClr>
                </a:solidFill>
                <a:latin typeface="Calibri"/>
                <a:cs typeface="+mn-cs"/>
              </a:rPr>
              <a:t>Notre qualité de vie future dépend des changements que nous apportons aujourd’hui à nos façons de faire.</a:t>
            </a:r>
          </a:p>
        </p:txBody>
      </p:sp>
      <p:pic>
        <p:nvPicPr>
          <p:cNvPr id="6" name="Image 5"/>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176164" y="365125"/>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41640120"/>
      </p:ext>
    </p:extLst>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3100" b="1" dirty="0">
                <a:solidFill>
                  <a:schemeClr val="accent5">
                    <a:lumMod val="50000"/>
                  </a:schemeClr>
                </a:solidFill>
              </a:rPr>
              <a:t>LES CONDITIONS ESSENTIELLES POUR LA CONDUITE D’UNE BONNE DÉMARCHE RSE</a:t>
            </a:r>
            <a:r>
              <a:rPr lang="fr-FR" b="1" dirty="0">
                <a:solidFill>
                  <a:schemeClr val="accent5">
                    <a:lumMod val="50000"/>
                  </a:schemeClr>
                </a:solidFill>
              </a:rPr>
              <a:t/>
            </a:r>
            <a:br>
              <a:rPr lang="fr-FR" b="1" dirty="0">
                <a:solidFill>
                  <a:schemeClr val="accent5">
                    <a:lumMod val="50000"/>
                  </a:schemeClr>
                </a:solidFill>
              </a:rPr>
            </a:br>
            <a:endParaRPr lang="fr-FR" dirty="0"/>
          </a:p>
        </p:txBody>
      </p:sp>
      <p:sp>
        <p:nvSpPr>
          <p:cNvPr id="3" name="Espace réservé du contenu 2"/>
          <p:cNvSpPr>
            <a:spLocks noGrp="1"/>
          </p:cNvSpPr>
          <p:nvPr>
            <p:ph idx="1"/>
          </p:nvPr>
        </p:nvSpPr>
        <p:spPr>
          <a:xfrm>
            <a:off x="838200" y="1361208"/>
            <a:ext cx="10515600" cy="5153891"/>
          </a:xfrm>
        </p:spPr>
        <p:txBody>
          <a:bodyPr>
            <a:normAutofit fontScale="92500" lnSpcReduction="10000"/>
          </a:bodyPr>
          <a:lstStyle/>
          <a:p>
            <a:pPr marL="0" indent="0" algn="just">
              <a:buNone/>
            </a:pPr>
            <a:r>
              <a:rPr lang="fr-FR" dirty="0">
                <a:solidFill>
                  <a:schemeClr val="accent5">
                    <a:lumMod val="50000"/>
                  </a:schemeClr>
                </a:solidFill>
              </a:rPr>
              <a:t>Une bonne démarche RSE exige:</a:t>
            </a:r>
          </a:p>
          <a:p>
            <a:pPr marL="514350" indent="-514350" algn="just">
              <a:buAutoNum type="arabicPeriod"/>
            </a:pPr>
            <a:r>
              <a:rPr lang="fr-FR" dirty="0">
                <a:solidFill>
                  <a:schemeClr val="accent5">
                    <a:lumMod val="50000"/>
                  </a:schemeClr>
                </a:solidFill>
              </a:rPr>
              <a:t>Un audit de l’organisation, du cœur de métier (chaîne de valeur) de l’entreprise afin d’en déterminer ses parties prenantes et leurs attentes;</a:t>
            </a:r>
          </a:p>
          <a:p>
            <a:pPr marL="514350" indent="-514350" algn="just">
              <a:buAutoNum type="arabicPeriod"/>
            </a:pPr>
            <a:r>
              <a:rPr lang="fr-FR" dirty="0">
                <a:solidFill>
                  <a:schemeClr val="accent5">
                    <a:lumMod val="50000"/>
                  </a:schemeClr>
                </a:solidFill>
              </a:rPr>
              <a:t>Un engagement fort du Conseil d’administration et de la Direction Générale à travers une politique et des procédures clairement définies;</a:t>
            </a:r>
          </a:p>
          <a:p>
            <a:pPr marL="514350" indent="-514350" algn="just">
              <a:buAutoNum type="arabicPeriod"/>
            </a:pPr>
            <a:r>
              <a:rPr lang="fr-FR" dirty="0">
                <a:solidFill>
                  <a:schemeClr val="accent5">
                    <a:lumMod val="50000"/>
                  </a:schemeClr>
                </a:solidFill>
              </a:rPr>
              <a:t>La désignation d’un responsable jouissant d’une réelle légitimité au plan de la compétence et de l’expérience professionnelle et qui, en négociateur aguerri (</a:t>
            </a:r>
            <a:r>
              <a:rPr lang="fr-FR" i="1" dirty="0">
                <a:solidFill>
                  <a:schemeClr val="accent5">
                    <a:lumMod val="50000"/>
                  </a:schemeClr>
                </a:solidFill>
              </a:rPr>
              <a:t>« go </a:t>
            </a:r>
            <a:r>
              <a:rPr lang="fr-FR" i="1" dirty="0" err="1">
                <a:solidFill>
                  <a:schemeClr val="accent5">
                    <a:lumMod val="50000"/>
                  </a:schemeClr>
                </a:solidFill>
              </a:rPr>
              <a:t>between</a:t>
            </a:r>
            <a:r>
              <a:rPr lang="fr-FR" i="1" dirty="0">
                <a:solidFill>
                  <a:schemeClr val="accent5">
                    <a:lumMod val="50000"/>
                  </a:schemeClr>
                </a:solidFill>
              </a:rPr>
              <a:t> »</a:t>
            </a:r>
            <a:r>
              <a:rPr lang="fr-FR" dirty="0">
                <a:solidFill>
                  <a:schemeClr val="accent5">
                    <a:lumMod val="50000"/>
                  </a:schemeClr>
                </a:solidFill>
              </a:rPr>
              <a:t>),</a:t>
            </a:r>
            <a:r>
              <a:rPr lang="fr-FR" i="1" dirty="0">
                <a:solidFill>
                  <a:schemeClr val="accent5">
                    <a:lumMod val="50000"/>
                  </a:schemeClr>
                </a:solidFill>
              </a:rPr>
              <a:t> </a:t>
            </a:r>
            <a:r>
              <a:rPr lang="fr-FR" dirty="0">
                <a:solidFill>
                  <a:schemeClr val="accent5">
                    <a:lumMod val="50000"/>
                  </a:schemeClr>
                </a:solidFill>
              </a:rPr>
              <a:t>suscite le respect et la considération de ses collaborateurs, préalable nécessaire à toute démarche de conduite du changement;</a:t>
            </a:r>
          </a:p>
          <a:p>
            <a:pPr marL="514350" indent="-514350" algn="just">
              <a:buAutoNum type="arabicPeriod"/>
            </a:pPr>
            <a:r>
              <a:rPr lang="fr-FR" dirty="0">
                <a:solidFill>
                  <a:schemeClr val="accent5">
                    <a:lumMod val="50000"/>
                  </a:schemeClr>
                </a:solidFill>
              </a:rPr>
              <a:t>La sensibilisation du personnel clé;</a:t>
            </a:r>
          </a:p>
          <a:p>
            <a:pPr marL="514350" indent="-514350" algn="just">
              <a:buAutoNum type="arabicPeriod"/>
            </a:pPr>
            <a:r>
              <a:rPr lang="fr-FR" dirty="0">
                <a:solidFill>
                  <a:schemeClr val="accent5">
                    <a:lumMod val="50000"/>
                  </a:schemeClr>
                </a:solidFill>
              </a:rPr>
              <a:t>Une communication régulière (publication de rapports annuels); et</a:t>
            </a:r>
          </a:p>
          <a:p>
            <a:pPr marL="514350" indent="-514350" algn="just">
              <a:buAutoNum type="arabicPeriod"/>
            </a:pPr>
            <a:r>
              <a:rPr lang="fr-FR" dirty="0">
                <a:solidFill>
                  <a:schemeClr val="accent5">
                    <a:lumMod val="50000"/>
                  </a:schemeClr>
                </a:solidFill>
              </a:rPr>
              <a:t>Un audit périodique indépendant. </a:t>
            </a:r>
          </a:p>
          <a:p>
            <a:pPr marL="514350" indent="-514350">
              <a:buAutoNum type="arabicPeriod"/>
            </a:pP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958946" y="365125"/>
            <a:ext cx="1018308"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91189743"/>
      </p:ext>
    </p:extLst>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endParaRPr lang="fr-FR" dirty="0"/>
          </a:p>
          <a:p>
            <a:pPr marL="0" indent="0">
              <a:buNone/>
            </a:pPr>
            <a:endParaRPr lang="fr-FR" dirty="0"/>
          </a:p>
          <a:p>
            <a:pPr marL="0" indent="0" algn="ctr">
              <a:buNone/>
            </a:pPr>
            <a:endParaRPr lang="fr-FR" sz="4800" b="1" dirty="0">
              <a:solidFill>
                <a:schemeClr val="accent5">
                  <a:lumMod val="50000"/>
                </a:schemeClr>
              </a:solidFill>
            </a:endParaRPr>
          </a:p>
          <a:p>
            <a:pPr marL="0" indent="0" algn="ctr">
              <a:buNone/>
            </a:pPr>
            <a:r>
              <a:rPr lang="fr-FR" sz="4800" b="1" dirty="0">
                <a:solidFill>
                  <a:schemeClr val="accent5">
                    <a:lumMod val="50000"/>
                  </a:schemeClr>
                </a:solidFill>
              </a:rPr>
              <a:t>MERCI DE VOTRE AIMABLE ATTENTION!</a:t>
            </a:r>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588335" y="384464"/>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39361294"/>
      </p:ext>
    </p:extLst>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 y="0"/>
            <a:ext cx="12032673" cy="68580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21486350"/>
      </p:ext>
    </p:extLst>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49382" y="-93518"/>
            <a:ext cx="12441382" cy="7294418"/>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51201429"/>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3"/>
          <p:cNvSpPr>
            <a:spLocks noGrp="1" noChangeArrowheads="1"/>
          </p:cNvSpPr>
          <p:nvPr>
            <p:ph idx="1"/>
          </p:nvPr>
        </p:nvSpPr>
        <p:spPr>
          <a:xfrm>
            <a:off x="838200" y="498764"/>
            <a:ext cx="10515600" cy="5678199"/>
          </a:xfrm>
        </p:spPr>
        <p:txBody>
          <a:bodyPr/>
          <a:lstStyle/>
          <a:p>
            <a:pPr marL="0" indent="0">
              <a:buNone/>
            </a:pPr>
            <a:r>
              <a:rPr lang="fr-FR" b="1" dirty="0"/>
              <a:t>             </a:t>
            </a:r>
            <a:r>
              <a:rPr lang="fr-FR" sz="3600" b="1" dirty="0">
                <a:solidFill>
                  <a:schemeClr val="accent5">
                    <a:lumMod val="50000"/>
                  </a:schemeClr>
                </a:solidFill>
              </a:rPr>
              <a:t>LA PRISE DE CONSCIENCE S’EST IMPOSÉE</a:t>
            </a:r>
          </a:p>
          <a:p>
            <a:pPr lvl="1" eaLnBrk="1" hangingPunct="1"/>
            <a:endParaRPr lang="fr-FR" b="1" dirty="0"/>
          </a:p>
          <a:p>
            <a:pPr lvl="1" eaLnBrk="1" hangingPunct="1"/>
            <a:r>
              <a:rPr lang="fr-FR" b="1" dirty="0">
                <a:solidFill>
                  <a:schemeClr val="accent5">
                    <a:lumMod val="50000"/>
                  </a:schemeClr>
                </a:solidFill>
              </a:rPr>
              <a:t>Plusieurs accidents environnementaux et technologiques :</a:t>
            </a:r>
          </a:p>
          <a:p>
            <a:pPr lvl="1" eaLnBrk="1" hangingPunct="1">
              <a:buFont typeface="Wingdings 3" pitchFamily="18" charset="2"/>
              <a:buNone/>
            </a:pPr>
            <a:r>
              <a:rPr lang="fr-FR" i="1" dirty="0">
                <a:solidFill>
                  <a:schemeClr val="accent5">
                    <a:lumMod val="50000"/>
                  </a:schemeClr>
                </a:solidFill>
              </a:rPr>
              <a:t>Bhopal, Tchernobyl, Seveso, Amoco Cadiz, Erika, Montchanin, </a:t>
            </a:r>
            <a:r>
              <a:rPr lang="fr-FR" i="1" dirty="0" err="1">
                <a:solidFill>
                  <a:schemeClr val="accent5">
                    <a:lumMod val="50000"/>
                  </a:schemeClr>
                </a:solidFill>
              </a:rPr>
              <a:t>Métaleurop</a:t>
            </a:r>
            <a:endParaRPr lang="fr-FR" i="1" dirty="0">
              <a:solidFill>
                <a:schemeClr val="accent5">
                  <a:lumMod val="50000"/>
                </a:schemeClr>
              </a:solidFill>
            </a:endParaRPr>
          </a:p>
          <a:p>
            <a:pPr lvl="1" eaLnBrk="1" hangingPunct="1"/>
            <a:r>
              <a:rPr lang="fr-FR" b="1" dirty="0">
                <a:solidFill>
                  <a:schemeClr val="accent5">
                    <a:lumMod val="50000"/>
                  </a:schemeClr>
                </a:solidFill>
              </a:rPr>
              <a:t>Des dégradations environnementales majeures :</a:t>
            </a:r>
          </a:p>
          <a:p>
            <a:pPr lvl="1" eaLnBrk="1" hangingPunct="1">
              <a:buFont typeface="Wingdings 3" pitchFamily="18" charset="2"/>
              <a:buNone/>
            </a:pPr>
            <a:r>
              <a:rPr lang="fr-FR" i="1" dirty="0">
                <a:solidFill>
                  <a:schemeClr val="accent5">
                    <a:lumMod val="50000"/>
                  </a:schemeClr>
                </a:solidFill>
              </a:rPr>
              <a:t>Trou de la couche d’ozone, changement climatique, désertification croissante, atteintes à la biodiversité, dégradation de la qualité de l’eau</a:t>
            </a:r>
          </a:p>
          <a:p>
            <a:pPr lvl="1" eaLnBrk="1" hangingPunct="1"/>
            <a:r>
              <a:rPr lang="fr-FR" b="1" dirty="0">
                <a:solidFill>
                  <a:schemeClr val="accent5">
                    <a:lumMod val="50000"/>
                  </a:schemeClr>
                </a:solidFill>
              </a:rPr>
              <a:t>Evolution démographique</a:t>
            </a:r>
          </a:p>
          <a:p>
            <a:pPr lvl="1" eaLnBrk="1" hangingPunct="1">
              <a:buFont typeface="Wingdings 3" pitchFamily="18" charset="2"/>
              <a:buNone/>
            </a:pPr>
            <a:r>
              <a:rPr lang="fr-FR" i="1" dirty="0">
                <a:solidFill>
                  <a:schemeClr val="accent5">
                    <a:lumMod val="50000"/>
                  </a:schemeClr>
                </a:solidFill>
              </a:rPr>
              <a:t>2,5 Mds en 950</a:t>
            </a:r>
          </a:p>
          <a:p>
            <a:pPr lvl="1" eaLnBrk="1" hangingPunct="1">
              <a:buFont typeface="Wingdings 3" pitchFamily="18" charset="2"/>
              <a:buNone/>
            </a:pPr>
            <a:r>
              <a:rPr lang="fr-FR" i="1" dirty="0">
                <a:solidFill>
                  <a:schemeClr val="accent5">
                    <a:lumMod val="50000"/>
                  </a:schemeClr>
                </a:solidFill>
              </a:rPr>
              <a:t>6,5 Mds en 2005</a:t>
            </a:r>
          </a:p>
          <a:p>
            <a:pPr lvl="1" eaLnBrk="1" hangingPunct="1">
              <a:buFont typeface="Wingdings 3" pitchFamily="18" charset="2"/>
              <a:buNone/>
            </a:pPr>
            <a:r>
              <a:rPr lang="fr-FR" i="1" dirty="0">
                <a:solidFill>
                  <a:schemeClr val="accent5">
                    <a:lumMod val="50000"/>
                  </a:schemeClr>
                </a:solidFill>
              </a:rPr>
              <a:t>Est. 9,2Mds en 2050</a:t>
            </a:r>
          </a:p>
          <a:p>
            <a:pPr lvl="1" eaLnBrk="1" hangingPunct="1"/>
            <a:endParaRPr lang="fr-FR" i="1" dirty="0"/>
          </a:p>
        </p:txBody>
      </p:sp>
      <p:pic>
        <p:nvPicPr>
          <p:cNvPr id="6" name="Picture 7" descr="demomondiale3"/>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04631" y="3337863"/>
            <a:ext cx="5243512" cy="352425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4" name="Image 3"/>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172699" y="83127"/>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1346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162339"/>
          </a:xfrm>
        </p:spPr>
        <p:txBody>
          <a:bodyPr>
            <a:normAutofit/>
          </a:bodyPr>
          <a:lstStyle/>
          <a:p>
            <a:r>
              <a:rPr lang="fr-FR" sz="3600" b="1" dirty="0">
                <a:solidFill>
                  <a:schemeClr val="accent5">
                    <a:lumMod val="50000"/>
                  </a:schemeClr>
                </a:solidFill>
                <a:latin typeface="Calibri Light (corps)"/>
              </a:rPr>
              <a:t>LA PRISE DE CONSCIENCE S’EST IMPOSÉE</a:t>
            </a:r>
          </a:p>
        </p:txBody>
      </p:sp>
      <p:sp>
        <p:nvSpPr>
          <p:cNvPr id="5" name="Espace réservé du contenu 2"/>
          <p:cNvSpPr>
            <a:spLocks noGrp="1"/>
          </p:cNvSpPr>
          <p:nvPr>
            <p:ph idx="1"/>
          </p:nvPr>
        </p:nvSpPr>
        <p:spPr>
          <a:xfrm>
            <a:off x="426127" y="1340427"/>
            <a:ext cx="6975664" cy="5208774"/>
          </a:xfrm>
          <a:solidFill>
            <a:schemeClr val="bg1">
              <a:lumMod val="85000"/>
            </a:schemeClr>
          </a:solidFill>
        </p:spPr>
        <p:txBody>
          <a:bodyPr>
            <a:normAutofit/>
          </a:bodyPr>
          <a:lstStyle/>
          <a:p>
            <a:pPr>
              <a:lnSpc>
                <a:spcPct val="110000"/>
              </a:lnSpc>
            </a:pPr>
            <a:r>
              <a:rPr lang="fr-FR" dirty="0">
                <a:solidFill>
                  <a:schemeClr val="accent5">
                    <a:lumMod val="50000"/>
                  </a:schemeClr>
                </a:solidFill>
              </a:rPr>
              <a:t>Le système énergétique mondial dépend majoritairement des énergies fossiles</a:t>
            </a:r>
          </a:p>
          <a:p>
            <a:pPr>
              <a:lnSpc>
                <a:spcPct val="110000"/>
              </a:lnSpc>
            </a:pPr>
            <a:r>
              <a:rPr lang="fr-FR" dirty="0">
                <a:solidFill>
                  <a:schemeClr val="accent5">
                    <a:lumMod val="50000"/>
                  </a:schemeClr>
                </a:solidFill>
              </a:rPr>
              <a:t>La demande énergétique ne fait qu’augmenter</a:t>
            </a:r>
          </a:p>
          <a:p>
            <a:pPr>
              <a:lnSpc>
                <a:spcPct val="110000"/>
              </a:lnSpc>
            </a:pPr>
            <a:r>
              <a:rPr lang="fr-FR" dirty="0">
                <a:solidFill>
                  <a:schemeClr val="accent5">
                    <a:lumMod val="50000"/>
                  </a:schemeClr>
                </a:solidFill>
              </a:rPr>
              <a:t>Cette offre énergétique carbonée a des impacts sur l’environnement</a:t>
            </a:r>
          </a:p>
          <a:p>
            <a:pPr>
              <a:lnSpc>
                <a:spcPct val="110000"/>
              </a:lnSpc>
            </a:pPr>
            <a:r>
              <a:rPr lang="fr-FR" dirty="0">
                <a:solidFill>
                  <a:schemeClr val="accent5">
                    <a:lumMod val="50000"/>
                  </a:schemeClr>
                </a:solidFill>
              </a:rPr>
              <a:t>GES : une des principales causes du réchauffement climatique</a:t>
            </a:r>
          </a:p>
        </p:txBody>
      </p:sp>
      <p:pic>
        <p:nvPicPr>
          <p:cNvPr id="4" name="Espace réservé du contenu 5"/>
          <p:cNvPicPr>
            <a:picLocks noGrp="1" noChangeAspect="1"/>
          </p:cNvPicPr>
          <p:nvPr>
            <p:ph sz="half" idx="4294967295"/>
          </p:nvPr>
        </p:nvPicPr>
        <p:blipFill>
          <a:blip r:embed="rId2"/>
          <a:srcRect t="-8815" b="-8815"/>
          <a:stretch>
            <a:fillRect/>
          </a:stretch>
        </p:blipFill>
        <p:spPr>
          <a:xfrm>
            <a:off x="7942263" y="1690688"/>
            <a:ext cx="4249737" cy="3906837"/>
          </a:xfrm>
          <a:prstGeom prst="rect">
            <a:avLst/>
          </a:prstGeom>
        </p:spPr>
      </p:pic>
      <p:sp>
        <p:nvSpPr>
          <p:cNvPr id="6" name="ZoneTexte 5"/>
          <p:cNvSpPr txBox="1"/>
          <p:nvPr/>
        </p:nvSpPr>
        <p:spPr>
          <a:xfrm>
            <a:off x="7401791" y="5545528"/>
            <a:ext cx="4287982" cy="1015663"/>
          </a:xfrm>
          <a:prstGeom prst="rect">
            <a:avLst/>
          </a:prstGeom>
          <a:solidFill>
            <a:schemeClr val="bg1">
              <a:lumMod val="85000"/>
            </a:schemeClr>
          </a:solidFill>
        </p:spPr>
        <p:txBody>
          <a:bodyPr wrap="square" rtlCol="0">
            <a:spAutoFit/>
          </a:bodyPr>
          <a:lstStyle/>
          <a:p>
            <a:r>
              <a:rPr lang="fr-FR" sz="2000" b="1" dirty="0">
                <a:solidFill>
                  <a:schemeClr val="accent5">
                    <a:lumMod val="50000"/>
                  </a:schemeClr>
                </a:solidFill>
              </a:rPr>
              <a:t>Ce modèle n’est pas soutenable.</a:t>
            </a:r>
          </a:p>
          <a:p>
            <a:r>
              <a:rPr lang="fr-FR" sz="2000" b="1" dirty="0">
                <a:solidFill>
                  <a:schemeClr val="accent5">
                    <a:lumMod val="50000"/>
                  </a:schemeClr>
                </a:solidFill>
              </a:rPr>
              <a:t>La transition énergétique apparait désormais comme une exigence</a:t>
            </a:r>
          </a:p>
        </p:txBody>
      </p:sp>
      <p:pic>
        <p:nvPicPr>
          <p:cNvPr id="7" name="Image 6"/>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844645" y="74901"/>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605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311726" y="365125"/>
            <a:ext cx="11783291" cy="1325563"/>
          </a:xfrm>
        </p:spPr>
        <p:txBody>
          <a:bodyPr>
            <a:normAutofit/>
          </a:bodyPr>
          <a:lstStyle/>
          <a:p>
            <a:r>
              <a:rPr lang="fr-FR" sz="3600" b="1" dirty="0">
                <a:solidFill>
                  <a:schemeClr val="accent5">
                    <a:lumMod val="50000"/>
                  </a:schemeClr>
                </a:solidFill>
                <a:latin typeface="Calibri Light (corps)"/>
              </a:rPr>
              <a:t>LA PRISE DE CONSCIENCE S’EST IMPOSÉE</a:t>
            </a:r>
            <a:endParaRPr lang="fr-FR" sz="3600" dirty="0"/>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657108" y="2231447"/>
            <a:ext cx="4572000" cy="2808143"/>
          </a:xfrm>
          <a:prstGeom prst="rect">
            <a:avLst/>
          </a:prstGeom>
        </p:spPr>
      </p:pic>
      <p:sp>
        <p:nvSpPr>
          <p:cNvPr id="6" name="Rectangle 5"/>
          <p:cNvSpPr/>
          <p:nvPr/>
        </p:nvSpPr>
        <p:spPr>
          <a:xfrm>
            <a:off x="200891" y="2231447"/>
            <a:ext cx="6096000" cy="1574149"/>
          </a:xfrm>
          <a:prstGeom prst="rect">
            <a:avLst/>
          </a:prstGeom>
        </p:spPr>
        <p:txBody>
          <a:bodyPr>
            <a:spAutoFit/>
          </a:bodyPr>
          <a:lstStyle/>
          <a:p>
            <a:pPr algn="just">
              <a:lnSpc>
                <a:spcPct val="107000"/>
              </a:lnSpc>
              <a:spcAft>
                <a:spcPts val="800"/>
              </a:spcAft>
            </a:pPr>
            <a:r>
              <a:rPr lang="fr-FR" b="1" dirty="0">
                <a:solidFill>
                  <a:schemeClr val="accent5">
                    <a:lumMod val="50000"/>
                  </a:schemeClr>
                </a:solidFill>
                <a:latin typeface="Calibri" panose="020F0502020204030204" pitchFamily="34" charset="0"/>
                <a:ea typeface="Calibri" panose="020F0502020204030204" pitchFamily="34" charset="0"/>
                <a:cs typeface="Times New Roman" panose="02020603050405020304" pitchFamily="18" charset="0"/>
              </a:rPr>
              <a:t>Depuis 2015, les concentrations moyennes de CO2 dans l’ensemble de l’atmosphère terrestre sont de 400 ppm*. Ce qui était affiché encore en 2013 comme un triste record jamais atteint depuis 2,5 millions d’années est désormais devenu une moyenne.</a:t>
            </a:r>
            <a:endParaRPr lang="fr-FR" sz="1200"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311727" y="3896591"/>
            <a:ext cx="4260273" cy="1154290"/>
          </a:xfrm>
          <a:prstGeom prst="rect">
            <a:avLst/>
          </a:prstGeom>
        </p:spPr>
        <p:txBody>
          <a:bodyPr wrap="square">
            <a:spAutoFit/>
          </a:bodyPr>
          <a:lstStyle/>
          <a:p>
            <a:pPr algn="just">
              <a:lnSpc>
                <a:spcPct val="107000"/>
              </a:lnSpc>
              <a:spcAft>
                <a:spcPts val="800"/>
              </a:spcAft>
            </a:pPr>
            <a:r>
              <a:rPr lang="fr-FR" sz="1200" dirty="0">
                <a:solidFill>
                  <a:schemeClr val="accent5">
                    <a:lumMod val="50000"/>
                  </a:schemeClr>
                </a:solidFill>
                <a:latin typeface="Arial" panose="020B0604020202020204" pitchFamily="34" charset="0"/>
                <a:ea typeface="Calibri" panose="020F0502020204030204" pitchFamily="34" charset="0"/>
                <a:cs typeface="Times New Roman" panose="02020603050405020304" pitchFamily="18" charset="0"/>
              </a:rPr>
              <a:t>* </a:t>
            </a:r>
            <a:r>
              <a:rPr lang="fr-FR" sz="1050" dirty="0">
                <a:solidFill>
                  <a:schemeClr val="accent5">
                    <a:lumMod val="50000"/>
                  </a:schemeClr>
                </a:solidFill>
                <a:latin typeface="Arial" panose="020B0604020202020204" pitchFamily="34" charset="0"/>
                <a:ea typeface="Calibri" panose="020F0502020204030204" pitchFamily="34" charset="0"/>
                <a:cs typeface="Times New Roman" panose="02020603050405020304" pitchFamily="18" charset="0"/>
              </a:rPr>
              <a:t>L’acronyme « ppm » signifie « partie par million». Il s’agit d’une unité de mesure communément utilisée par les scientifiques, notamment pour calculer le taux de pollution dans l’air et plus globalement dans l’environnement. Comme son nom l’indique, le ppm permet de savoir combien de molécules de polluant on trouve sur un million de molécules d’air. </a:t>
            </a:r>
            <a:endParaRPr lang="fr-FR" sz="1200"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200891" y="5543345"/>
            <a:ext cx="11991109" cy="1314655"/>
          </a:xfrm>
          <a:prstGeom prst="rect">
            <a:avLst/>
          </a:prstGeom>
        </p:spPr>
        <p:txBody>
          <a:bodyPr wrap="square">
            <a:spAutoFit/>
          </a:bodyPr>
          <a:lstStyle/>
          <a:p>
            <a:pPr indent="449580" algn="ctr">
              <a:lnSpc>
                <a:spcPct val="107000"/>
              </a:lnSpc>
              <a:spcAft>
                <a:spcPts val="800"/>
              </a:spcAft>
            </a:pPr>
            <a:r>
              <a:rPr lang="fr-FR" sz="3200" dirty="0">
                <a:solidFill>
                  <a:schemeClr val="accent5">
                    <a:lumMod val="50000"/>
                  </a:schemeClr>
                </a:solidFill>
                <a:latin typeface="Calibri" panose="020F0502020204030204" pitchFamily="34" charset="0"/>
                <a:ea typeface="Calibri" panose="020F0502020204030204" pitchFamily="34" charset="0"/>
                <a:cs typeface="Times New Roman" panose="02020603050405020304" pitchFamily="18" charset="0"/>
              </a:rPr>
              <a:t>Malgré forum, sommets &amp; mises en garde des experts, </a:t>
            </a:r>
          </a:p>
          <a:p>
            <a:pPr indent="449580" algn="ctr">
              <a:lnSpc>
                <a:spcPct val="107000"/>
              </a:lnSpc>
              <a:spcAft>
                <a:spcPts val="800"/>
              </a:spcAft>
            </a:pPr>
            <a:r>
              <a:rPr lang="fr-FR" sz="3600" b="1" dirty="0">
                <a:solidFill>
                  <a:schemeClr val="accent5">
                    <a:lumMod val="50000"/>
                  </a:schemeClr>
                </a:solidFill>
                <a:latin typeface="Calibri" panose="020F0502020204030204" pitchFamily="34" charset="0"/>
                <a:ea typeface="Calibri" panose="020F0502020204030204" pitchFamily="34" charset="0"/>
                <a:cs typeface="Times New Roman" panose="02020603050405020304" pitchFamily="18" charset="0"/>
              </a:rPr>
              <a:t>le climat continue à se réchauffer ! </a:t>
            </a:r>
            <a:endParaRPr lang="fr-FR" sz="44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 8"/>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837717" y="196633"/>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04337330"/>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98764" y="365125"/>
            <a:ext cx="11139054" cy="1325563"/>
          </a:xfrm>
        </p:spPr>
        <p:txBody>
          <a:bodyPr>
            <a:normAutofit/>
          </a:bodyPr>
          <a:lstStyle/>
          <a:p>
            <a:pPr algn="ctr"/>
            <a:r>
              <a:rPr lang="fr-FR" sz="3600" b="1" dirty="0">
                <a:solidFill>
                  <a:schemeClr val="accent5">
                    <a:lumMod val="50000"/>
                  </a:schemeClr>
                </a:solidFill>
                <a:latin typeface="Calibri Light (corps)"/>
              </a:rPr>
              <a:t>DE L’AGENDA 21 AU COP 21: </a:t>
            </a:r>
            <a:br>
              <a:rPr lang="fr-FR" sz="3600" b="1" dirty="0">
                <a:solidFill>
                  <a:schemeClr val="accent5">
                    <a:lumMod val="50000"/>
                  </a:schemeClr>
                </a:solidFill>
                <a:latin typeface="Calibri Light (corps)"/>
              </a:rPr>
            </a:br>
            <a:r>
              <a:rPr lang="fr-FR" sz="3600" b="1" dirty="0">
                <a:solidFill>
                  <a:schemeClr val="accent5">
                    <a:lumMod val="50000"/>
                  </a:schemeClr>
                </a:solidFill>
                <a:latin typeface="Calibri Light (corps)"/>
              </a:rPr>
              <a:t>Le monde se mobilise</a:t>
            </a:r>
            <a:endParaRPr lang="fr-FR" sz="3600" dirty="0"/>
          </a:p>
        </p:txBody>
      </p:sp>
      <p:sp>
        <p:nvSpPr>
          <p:cNvPr id="3" name="Espace réservé du contenu 2"/>
          <p:cNvSpPr>
            <a:spLocks noGrp="1"/>
          </p:cNvSpPr>
          <p:nvPr>
            <p:ph idx="1"/>
          </p:nvPr>
        </p:nvSpPr>
        <p:spPr/>
        <p:txBody>
          <a:bodyPr>
            <a:normAutofit fontScale="92500" lnSpcReduction="10000"/>
          </a:bodyPr>
          <a:lstStyle/>
          <a:p>
            <a:pPr algn="just"/>
            <a:r>
              <a:rPr lang="fr-FR" b="1" dirty="0">
                <a:solidFill>
                  <a:schemeClr val="accent5">
                    <a:lumMod val="50000"/>
                  </a:schemeClr>
                </a:solidFill>
              </a:rPr>
              <a:t>L'Agenda 21</a:t>
            </a:r>
            <a:r>
              <a:rPr lang="fr-FR" dirty="0">
                <a:solidFill>
                  <a:schemeClr val="accent5">
                    <a:lumMod val="50000"/>
                  </a:schemeClr>
                </a:solidFill>
              </a:rPr>
              <a:t> est un plan d'action par 120 chefs d'État lors du sommet de la Terre à Rio de Janeiro en juin 1992. Il marque le début de la mobilisation internationale sur la question climatique et environnementale. </a:t>
            </a:r>
          </a:p>
          <a:p>
            <a:pPr algn="just"/>
            <a:r>
              <a:rPr lang="fr-FR" b="1" dirty="0">
                <a:solidFill>
                  <a:schemeClr val="accent5">
                    <a:lumMod val="50000"/>
                  </a:schemeClr>
                </a:solidFill>
              </a:rPr>
              <a:t>Le protocole de Kyoto</a:t>
            </a:r>
            <a:r>
              <a:rPr lang="fr-FR" dirty="0">
                <a:solidFill>
                  <a:schemeClr val="accent5">
                    <a:lumMod val="50000"/>
                  </a:schemeClr>
                </a:solidFill>
              </a:rPr>
              <a:t>, signé le 11 décembre 1997, il  est le premier accord d’envergure international visant à la réduction de 5% par rapport à 1990 des émissions de gaz à effet de serre et qui vient s'ajouter à la Convention-cadre des Nations unies sur les changements climatiques dont les pays participants se rencontrent une fois par an depuis 1995.</a:t>
            </a:r>
          </a:p>
          <a:p>
            <a:pPr algn="just"/>
            <a:r>
              <a:rPr lang="fr-FR" b="1" dirty="0">
                <a:solidFill>
                  <a:schemeClr val="accent5">
                    <a:lumMod val="50000"/>
                  </a:schemeClr>
                </a:solidFill>
              </a:rPr>
              <a:t>Le COP 21 ou accord de Paris</a:t>
            </a:r>
            <a:r>
              <a:rPr lang="fr-FR" dirty="0">
                <a:solidFill>
                  <a:schemeClr val="accent5">
                    <a:lumMod val="50000"/>
                  </a:schemeClr>
                </a:solidFill>
              </a:rPr>
              <a:t> a été approuvé le 12 décembre 2015 et est entré en vigueur le 4 novembre 2016. Il regroupe 196 pays engagés à contenir d'ici à 2100 le réchauffement climatique en dessous de 1,5 voire 2 °C par rapport aux niveaux préindustriels.</a:t>
            </a:r>
          </a:p>
        </p:txBody>
      </p:sp>
      <p:pic>
        <p:nvPicPr>
          <p:cNvPr id="4" name="Imag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0494817" y="103909"/>
            <a:ext cx="1018309" cy="83127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15639433"/>
      </p:ext>
    </p:extLst>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2" descr="http://img.clubic.com/02252632-photo-logo-onu.jpg"/>
          <p:cNvPicPr>
            <a:picLocks noChangeAspect="1" noChangeArrowheads="1"/>
          </p:cNvPicPr>
          <p:nvPr>
            <p:custDataLst>
              <p:tags r:id="rId1"/>
            </p:custDataLst>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001035" y="304800"/>
            <a:ext cx="2514599" cy="182880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5" name="Rectangle 4"/>
          <p:cNvSpPr/>
          <p:nvPr/>
        </p:nvSpPr>
        <p:spPr>
          <a:xfrm>
            <a:off x="904009" y="1841242"/>
            <a:ext cx="10027227" cy="5262979"/>
          </a:xfrm>
          <a:prstGeom prst="rect">
            <a:avLst/>
          </a:prstGeom>
        </p:spPr>
        <p:txBody>
          <a:bodyPr wrap="square">
            <a:spAutoFit/>
          </a:bodyPr>
          <a:lstStyle/>
          <a:p>
            <a:pPr algn="just"/>
            <a:r>
              <a:rPr lang="fr-CA" sz="5400" i="1" dirty="0">
                <a:solidFill>
                  <a:schemeClr val="accent5">
                    <a:lumMod val="50000"/>
                  </a:schemeClr>
                </a:solidFill>
              </a:rPr>
              <a:t>« Nous ne demandons pas aux entreprises de changer de métier... Nous leur demandons de l’exercer différemment. » </a:t>
            </a:r>
          </a:p>
          <a:p>
            <a:endParaRPr lang="fr-CA" sz="4400" i="1" dirty="0"/>
          </a:p>
          <a:p>
            <a:endParaRPr lang="fr-CA" sz="4400" i="1" dirty="0">
              <a:solidFill>
                <a:schemeClr val="tx1">
                  <a:lumMod val="50000"/>
                  <a:lumOff val="50000"/>
                </a:schemeClr>
              </a:solidFill>
            </a:endParaRPr>
          </a:p>
          <a:p>
            <a:pPr>
              <a:lnSpc>
                <a:spcPct val="100000"/>
              </a:lnSpc>
            </a:pPr>
            <a:r>
              <a:rPr lang="fr-CA" sz="3200" i="1" dirty="0">
                <a:solidFill>
                  <a:schemeClr val="accent5">
                    <a:lumMod val="50000"/>
                  </a:schemeClr>
                </a:solidFill>
              </a:rPr>
              <a:t>Kofi Annan, secrétaire général des Nations unies, 200</a:t>
            </a:r>
            <a:r>
              <a:rPr lang="fr-CA" sz="3200" i="1" dirty="0">
                <a:solidFill>
                  <a:schemeClr val="tx1">
                    <a:lumMod val="50000"/>
                    <a:lumOff val="50000"/>
                  </a:schemeClr>
                </a:solidFill>
              </a:rPr>
              <a:t>2 </a:t>
            </a:r>
            <a:endParaRPr lang="fr-CA" sz="3200" dirty="0">
              <a:solidFill>
                <a:schemeClr val="tx1">
                  <a:lumMod val="50000"/>
                  <a:lumOff val="50000"/>
                </a:scheme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74191246"/>
      </p:ext>
    </p:extLst>
  </p:cSld>
  <p:clrMapOvr>
    <a:masterClrMapping/>
  </p:clrMapOvr>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NUM" val="4"/>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NUM" val="3"/>
</p:tagLst>
</file>

<file path=ppt/tags/tag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NUM" val="2"/>
</p:tagLst>
</file>

<file path=ppt/tags/tag4.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NUM" val="1"/>
</p:tagLst>
</file>

<file path=ppt/tags/tag5.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NUM" val="2"/>
</p:tagLst>
</file>

<file path=ppt/tags/tag6.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NUM" val="8"/>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395</TotalTime>
  <Words>3805</Words>
  <Application>Microsoft Macintosh PowerPoint</Application>
  <PresentationFormat>Personnalisé</PresentationFormat>
  <Paragraphs>322</Paragraphs>
  <Slides>43</Slides>
  <Notes>1</Notes>
  <HiddenSlides>0</HiddenSlides>
  <MMClips>0</MMClips>
  <ScaleCrop>false</ScaleCrop>
  <HeadingPairs>
    <vt:vector size="4" baseType="variant">
      <vt:variant>
        <vt:lpstr>Modèle de conception</vt:lpstr>
      </vt:variant>
      <vt:variant>
        <vt:i4>1</vt:i4>
      </vt:variant>
      <vt:variant>
        <vt:lpstr>Titres des diapositives</vt:lpstr>
      </vt:variant>
      <vt:variant>
        <vt:i4>43</vt:i4>
      </vt:variant>
    </vt:vector>
  </HeadingPairs>
  <TitlesOfParts>
    <vt:vector size="44" baseType="lpstr">
      <vt:lpstr>Thème Office</vt:lpstr>
      <vt:lpstr>La Finance  &amp; Le développement Durable</vt:lpstr>
      <vt:lpstr>Plan de la présentation</vt:lpstr>
      <vt:lpstr>CONSTATS GÉNÉRAUX </vt:lpstr>
      <vt:lpstr>CONSTATS GÉNÉRAUX </vt:lpstr>
      <vt:lpstr>Diapositive 5</vt:lpstr>
      <vt:lpstr>LA PRISE DE CONSCIENCE S’EST IMPOSÉE</vt:lpstr>
      <vt:lpstr>LA PRISE DE CONSCIENCE S’EST IMPOSÉE</vt:lpstr>
      <vt:lpstr>DE L’AGENDA 21 AU COP 21:  Le monde se mobilise</vt:lpstr>
      <vt:lpstr>Diapositive 9</vt:lpstr>
      <vt:lpstr>LE DÉVELOPPEMENT DURABLE EN 3 PILIERS</vt:lpstr>
      <vt:lpstr>LE DÉVELOPPEMENT DURABLE DANS L’ENTREPRISE</vt:lpstr>
      <vt:lpstr>La RSE selon la norme ISO 26000 </vt:lpstr>
      <vt:lpstr>Les 7 questions centrales d’une démarche RSE selon la norme ISO26000</vt:lpstr>
      <vt:lpstr>Les enjeux pour l’entreprise:  Les parties prenantes</vt:lpstr>
      <vt:lpstr>Les opportunités pour l’entreprise</vt:lpstr>
      <vt:lpstr>AU REGARD DE CE QUI PRECEDE,</vt:lpstr>
      <vt:lpstr>La réponse est évidemment NON </vt:lpstr>
      <vt:lpstr>STANDARDS SFI ET PRINCIPES DE L’EQUATEUR  </vt:lpstr>
      <vt:lpstr>Cadre de durabilité de la SFI Engagement pour promouvoir un DD</vt:lpstr>
      <vt:lpstr>Cadre de durabilité de la SFI Engagement pour promouvoir un DD</vt:lpstr>
      <vt:lpstr>Cadre de durabilité de la SFI Engagement pour promouvoir un DD</vt:lpstr>
      <vt:lpstr>Cadre de durabilité de la SFI Engagement pour promouvoir un DD</vt:lpstr>
      <vt:lpstr>Cadre de durabilité de la SFI Engagement pour promouvoir un DD</vt:lpstr>
      <vt:lpstr>Cadre de durabilité de la SFI Engagement pour promouvoir un DD</vt:lpstr>
      <vt:lpstr>Cadre de durabilité de la SFI Engagement pour promouvoir un DD</vt:lpstr>
      <vt:lpstr>Cadre de durabilité de la SFI Engagement pour promouvoir un DD</vt:lpstr>
      <vt:lpstr>Cadre de durabilité de la SFI Engagement pour promouvoir un DD</vt:lpstr>
      <vt:lpstr>Cadre de durabilité de la SFI Engagement pour promouvoir un DD</vt:lpstr>
      <vt:lpstr>Cadre de durabilité de la SFI Engagement pour promouvoir un DD</vt:lpstr>
      <vt:lpstr>Principes de l’Equateur* Une application de la RSE à la finance</vt:lpstr>
      <vt:lpstr>Principes de l’Equateur Une application de la RSE à la finance</vt:lpstr>
      <vt:lpstr>Principes de l’Equateur Une application de la RSE à la finance</vt:lpstr>
      <vt:lpstr>Principes de l’Equateur Une application de la RSE à la finance</vt:lpstr>
      <vt:lpstr>Principes de l’Equateur Une application de la RSE à la finance</vt:lpstr>
      <vt:lpstr>Principes de l’Equateur Une application de la RSE à la finance</vt:lpstr>
      <vt:lpstr>Principes de l’Equateur Une application de la RSE à la finance</vt:lpstr>
      <vt:lpstr>JURISTES DE BANQUE &amp; RSE</vt:lpstr>
      <vt:lpstr>JURISTES DE BANQUE &amp; RSE</vt:lpstr>
      <vt:lpstr>Diapositive 39</vt:lpstr>
      <vt:lpstr>LES CONDITIONS ESSENTIELLES POUR LA CONDUITE D’UNE BONNE DÉMARCHE RSE </vt:lpstr>
      <vt:lpstr>Diapositive 41</vt:lpstr>
      <vt:lpstr>Diapositive 42</vt:lpstr>
      <vt:lpstr>Diapositive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Finance  &amp; Le développement Durable</dc:title>
  <dc:creator>Moustapha Adrien SARR</dc:creator>
  <cp:lastModifiedBy>Arlette Boccovi</cp:lastModifiedBy>
  <cp:revision>55</cp:revision>
  <dcterms:created xsi:type="dcterms:W3CDTF">2020-03-14T11:25:20Z</dcterms:created>
  <dcterms:modified xsi:type="dcterms:W3CDTF">2020-03-14T11:25:37Z</dcterms:modified>
</cp:coreProperties>
</file>