
<file path=[Content_Types].xml><?xml version="1.0" encoding="utf-8"?>
<Types xmlns="http://schemas.openxmlformats.org/package/2006/content-types">
  <Default Extension="rels" ContentType="application/vnd.openxmlformats-package.relationships+xml"/>
  <Override PartName="/ppt/slides/slide14.xml" ContentType="application/vnd.openxmlformats-officedocument.presentationml.slide+xml"/>
  <Override PartName="/ppt/slides/slide62.xml" ContentType="application/vnd.openxmlformats-officedocument.presentationml.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54.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68.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docProps/core.xml" ContentType="application/vnd.openxmlformats-package.core-properties+xml"/>
  <Override PartName="/ppt/slides/slide61.xml" ContentType="application/vnd.openxmlformats-officedocument.presentationml.slide+xml"/>
  <Override PartName="/ppt/slides/slide44.xml" ContentType="application/vnd.openxmlformats-officedocument.presentationml.slide+xml"/>
  <Override PartName="/ppt/slides/slide27.xml" ContentType="application/vnd.openxmlformats-officedocument.presentationml.slide+xml"/>
  <Override PartName="/ppt/slides/slide53.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Default Extension="emf" ContentType="image/x-emf"/>
  <Override PartName="/ppt/slides/slide4.xml" ContentType="application/vnd.openxmlformats-officedocument.presentationml.slide+xml"/>
  <Override PartName="/ppt/slides/slide19.xml" ContentType="application/vnd.openxmlformats-officedocument.presentationml.slide+xml"/>
  <Override PartName="/ppt/slideLayouts/slideLayout4.xml" ContentType="application/vnd.openxmlformats-officedocument.presentationml.slideLayout+xml"/>
  <Override PartName="/ppt/slides/slide67.xml" ContentType="application/vnd.openxmlformats-officedocument.presentationml.slide+xml"/>
  <Override PartName="/ppt/slides/slide12.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slides/slide43.xml" ContentType="application/vnd.openxmlformats-officedocument.presentationml.slide+xml"/>
  <Override PartName="/ppt/slides/slide59.xml" ContentType="application/vnd.openxmlformats-officedocument.presentationml.slide+xml"/>
  <Override PartName="/ppt/slides/slide26.xml" ContentType="application/vnd.openxmlformats-officedocument.presentationml.slide+xml"/>
  <Override PartName="/ppt/slides/slide52.xml" ContentType="application/vnd.openxmlformats-officedocument.presentationml.slide+xml"/>
  <Override PartName="/ppt/slides/slide3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66.xml" ContentType="application/vnd.openxmlformats-officedocument.presentationml.slide+xml"/>
  <Override PartName="/ppt/slides/slide11.xml" ContentType="application/vnd.openxmlformats-officedocument.presentationml.slide+xml"/>
  <Override PartName="/ppt/slides/slide49.xml" ContentType="application/vnd.openxmlformats-officedocument.presentationml.slide+xml"/>
  <Override PartName="/ppt/slides/slide42.xml" ContentType="application/vnd.openxmlformats-officedocument.presentationml.slide+xml"/>
  <Override PartName="/ppt/slides/slide58.xml" ContentType="application/vnd.openxmlformats-officedocument.presentationml.slide+xml"/>
  <Override PartName="/ppt/slides/slide25.xml" ContentType="application/vnd.openxmlformats-officedocument.presentationml.slide+xml"/>
  <Override PartName="/ppt/slides/slide51.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slides/slide65.xml" ContentType="application/vnd.openxmlformats-officedocument.presentationml.slide+xml"/>
  <Override PartName="/ppt/slides/slide10.xml" ContentType="application/vnd.openxmlformats-officedocument.presentationml.slide+xml"/>
  <Override PartName="/docProps/app.xml" ContentType="application/vnd.openxmlformats-officedocument.extended-properties+xml"/>
  <Override PartName="/ppt/slides/slide48.xml" ContentType="application/vnd.openxmlformats-officedocument.presentationml.slide+xml"/>
  <Override PartName="/ppt/slides/slide41.xml" ContentType="application/vnd.openxmlformats-officedocument.presentationml.slide+xml"/>
  <Override PartName="/ppt/slides/slide57.xml" ContentType="application/vnd.openxmlformats-officedocument.presentationml.slide+xml"/>
  <Override PartName="/ppt/slides/slide24.xml" ContentType="application/vnd.openxmlformats-officedocument.presentationml.slide+xml"/>
  <Override PartName="/ppt/slides/slide50.xml" ContentType="application/vnd.openxmlformats-officedocument.presentationml.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Override PartName="/ppt/viewProps.xml" ContentType="application/vnd.openxmlformats-officedocument.presentationml.viewProps+xml"/>
  <Override PartName="/ppt/slides/slide64.xml" ContentType="application/vnd.openxmlformats-officedocument.presentationml.slide+xml"/>
  <Default Extension="jpeg" ContentType="image/jpeg"/>
  <Override PartName="/ppt/slides/slide47.xml" ContentType="application/vnd.openxmlformats-officedocument.presentationml.slide+xml"/>
  <Override PartName="/ppt/slides/slide40.xml" ContentType="application/vnd.openxmlformats-officedocument.presentationml.slide+xml"/>
  <Override PartName="/ppt/slides/slide56.xml" ContentType="application/vnd.openxmlformats-officedocument.presentationml.slide+xml"/>
  <Override PartName="/ppt/theme/theme2.xml" ContentType="application/vnd.openxmlformats-officedocument.theme+xml"/>
  <Override PartName="/ppt/slides/slide23.xml" ContentType="application/vnd.openxmlformats-officedocument.presentationml.slide+xml"/>
  <Override PartName="/ppt/slides/slide39.xml" ContentType="application/vnd.openxmlformats-officedocument.presentationml.slide+xml"/>
  <Override PartName="/ppt/slideLayouts/slideLayout11.xml" ContentType="application/vnd.openxmlformats-officedocument.presentationml.slideLayout+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slides/slide63.xml" ContentType="application/vnd.openxmlformats-officedocument.presentationml.slide+xml"/>
  <Override PartName="/ppt/slides/slide46.xml" ContentType="application/vnd.openxmlformats-officedocument.presentationml.slide+xml"/>
  <Override PartName="/ppt/slides/slide29.xml" ContentType="application/vnd.openxmlformats-officedocument.presentationml.slide+xml"/>
  <Override PartName="/ppt/slides/slide55.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Default Extension="bin" ContentType="application/vnd.openxmlformats-officedocument.presentationml.printerSettings"/>
  <Override PartName="/ppt/slideLayouts/slideLayout6.xml" ContentType="application/vnd.openxmlformats-officedocument.presentationml.slideLayout+xml"/>
  <Override PartName="/ppt/slides/slide31.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648" r:id="rId1"/>
  </p:sldMasterIdLst>
  <p:notesMasterIdLst>
    <p:notesMasterId r:id="rId70"/>
  </p:notesMasterIdLst>
  <p:sldIdLst>
    <p:sldId id="446" r:id="rId2"/>
    <p:sldId id="1533" r:id="rId3"/>
    <p:sldId id="1535" r:id="rId4"/>
    <p:sldId id="1522" r:id="rId5"/>
    <p:sldId id="1521" r:id="rId6"/>
    <p:sldId id="556" r:id="rId7"/>
    <p:sldId id="839" r:id="rId8"/>
    <p:sldId id="547" r:id="rId9"/>
    <p:sldId id="543" r:id="rId10"/>
    <p:sldId id="1536" r:id="rId11"/>
    <p:sldId id="599" r:id="rId12"/>
    <p:sldId id="1441" r:id="rId13"/>
    <p:sldId id="1442" r:id="rId14"/>
    <p:sldId id="1537" r:id="rId15"/>
    <p:sldId id="1443" r:id="rId16"/>
    <p:sldId id="1539" r:id="rId17"/>
    <p:sldId id="1444" r:id="rId18"/>
    <p:sldId id="1538" r:id="rId19"/>
    <p:sldId id="1523" r:id="rId20"/>
    <p:sldId id="1524" r:id="rId21"/>
    <p:sldId id="673" r:id="rId22"/>
    <p:sldId id="1446" r:id="rId23"/>
    <p:sldId id="1447" r:id="rId24"/>
    <p:sldId id="1448" r:id="rId25"/>
    <p:sldId id="1449" r:id="rId26"/>
    <p:sldId id="1525" r:id="rId27"/>
    <p:sldId id="1467" r:id="rId28"/>
    <p:sldId id="1468" r:id="rId29"/>
    <p:sldId id="1464" r:id="rId30"/>
    <p:sldId id="1528" r:id="rId31"/>
    <p:sldId id="1526" r:id="rId32"/>
    <p:sldId id="1458" r:id="rId33"/>
    <p:sldId id="1459" r:id="rId34"/>
    <p:sldId id="1460" r:id="rId35"/>
    <p:sldId id="1461" r:id="rId36"/>
    <p:sldId id="1418" r:id="rId37"/>
    <p:sldId id="1498" r:id="rId38"/>
    <p:sldId id="1500" r:id="rId39"/>
    <p:sldId id="1476" r:id="rId40"/>
    <p:sldId id="1477" r:id="rId41"/>
    <p:sldId id="1501" r:id="rId42"/>
    <p:sldId id="1502" r:id="rId43"/>
    <p:sldId id="1503" r:id="rId44"/>
    <p:sldId id="1504" r:id="rId45"/>
    <p:sldId id="1508" r:id="rId46"/>
    <p:sldId id="1509" r:id="rId47"/>
    <p:sldId id="1511" r:id="rId48"/>
    <p:sldId id="1541" r:id="rId49"/>
    <p:sldId id="1543" r:id="rId50"/>
    <p:sldId id="1510" r:id="rId51"/>
    <p:sldId id="1478" r:id="rId52"/>
    <p:sldId id="1485" r:id="rId53"/>
    <p:sldId id="1513" r:id="rId54"/>
    <p:sldId id="1486" r:id="rId55"/>
    <p:sldId id="1519" r:id="rId56"/>
    <p:sldId id="1479" r:id="rId57"/>
    <p:sldId id="1339" r:id="rId58"/>
    <p:sldId id="1341" r:id="rId59"/>
    <p:sldId id="1340" r:id="rId60"/>
    <p:sldId id="1343" r:id="rId61"/>
    <p:sldId id="1517" r:id="rId62"/>
    <p:sldId id="1360" r:id="rId63"/>
    <p:sldId id="1363" r:id="rId64"/>
    <p:sldId id="1425" r:id="rId65"/>
    <p:sldId id="1426" r:id="rId66"/>
    <p:sldId id="1430" r:id="rId67"/>
    <p:sldId id="1529" r:id="rId68"/>
    <p:sldId id="1531" r:id="rId69"/>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FF0000"/>
    <a:srgbClr val="FF3300"/>
    <a:srgbClr val="990099"/>
    <a:srgbClr val="FF9900"/>
  </p:clrMru>
  <p:extLst>
    <p:ext uri="{E76CE94A-603C-4142-B9EB-6D1370010A27}">
      <p14:discardImageEditData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p14="http://schemas.microsoft.com/office/powerpoint/2010/main" xmlns:p="http://schemas.openxmlformats.org/presentationml/2006/main" xmlns:r="http://schemas.openxmlformats.org/officeDocument/2006/relationships" xmlns:a="http://schemas.openxmlformats.org/drawingml/2006/main" xmlns=""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735" autoAdjust="0"/>
    <p:restoredTop sz="94671" autoAdjust="0"/>
  </p:normalViewPr>
  <p:slideViewPr>
    <p:cSldViewPr>
      <p:cViewPr varScale="1">
        <p:scale>
          <a:sx n="152" d="100"/>
          <a:sy n="152" d="100"/>
        </p:scale>
        <p:origin x="-1192" y="-11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73494"/>
    </p:cViewPr>
  </p:sorterViewPr>
  <p:notesViewPr>
    <p:cSldViewPr>
      <p:cViewPr varScale="1">
        <p:scale>
          <a:sx n="56" d="100"/>
          <a:sy n="56" d="100"/>
        </p:scale>
        <p:origin x="-2838" y="-8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notesMaster" Target="notesMasters/notesMaster1.xml"/><Relationship Id="rId71" Type="http://schemas.openxmlformats.org/officeDocument/2006/relationships/printerSettings" Target="printerSettings/printerSettings1.bin"/><Relationship Id="rId72"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viewProps" Target="viewProps.xml"/><Relationship Id="rId74" Type="http://schemas.openxmlformats.org/officeDocument/2006/relationships/theme" Target="theme/theme1.xml"/><Relationship Id="rId75"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2314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fr-FR"/>
          </a:p>
        </p:txBody>
      </p:sp>
      <p:sp>
        <p:nvSpPr>
          <p:cNvPr id="2314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fr-FR"/>
          </a:p>
        </p:txBody>
      </p:sp>
      <p:sp>
        <p:nvSpPr>
          <p:cNvPr id="2314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314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2314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fr-FR"/>
          </a:p>
        </p:txBody>
      </p:sp>
      <p:sp>
        <p:nvSpPr>
          <p:cNvPr id="2314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C5A2CF6C-B22C-4F27-9952-83C6A0C5F337}" type="slidenum">
              <a:rPr lang="fr-FR"/>
              <a:pPr/>
              <a:t>‹#›</a:t>
            </a:fld>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7189085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BAF8EA-D1C9-4B66-BFAC-DD1723E374A8}" type="slidenum">
              <a:rPr lang="fr-FR"/>
              <a:pPr/>
              <a:t>1</a:t>
            </a:fld>
            <a:endParaRPr lang="fr-FR"/>
          </a:p>
        </p:txBody>
      </p:sp>
      <p:sp>
        <p:nvSpPr>
          <p:cNvPr id="359426" name="Rectangle 2"/>
          <p:cNvSpPr>
            <a:spLocks noGrp="1" noRot="1" noChangeAspect="1" noChangeArrowheads="1" noTextEdit="1"/>
          </p:cNvSpPr>
          <p:nvPr>
            <p:ph type="sldImg"/>
          </p:nvPr>
        </p:nvSpPr>
        <p:spPr>
          <a:ln/>
        </p:spPr>
      </p:sp>
      <p:sp>
        <p:nvSpPr>
          <p:cNvPr id="359427" name="Rectangle 3"/>
          <p:cNvSpPr>
            <a:spLocks noGrp="1" noChangeArrowheads="1"/>
          </p:cNvSpPr>
          <p:nvPr>
            <p:ph type="body" idx="1"/>
          </p:nvPr>
        </p:nvSpPr>
        <p:spPr/>
        <p:txBody>
          <a:bodyPr/>
          <a:lstStyle/>
          <a:p>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fld id="{125EDF42-6AD4-4B48-8629-8C06D6E48FF6}" type="datetime1">
              <a:rPr lang="fr-FR" smtClean="0"/>
              <a:pPr/>
              <a:t>14/03/20</a:t>
            </a:fld>
            <a:endParaRPr lang="fr-FR"/>
          </a:p>
        </p:txBody>
      </p:sp>
      <p:sp>
        <p:nvSpPr>
          <p:cNvPr id="5" name="Espace réservé du pied de page 4"/>
          <p:cNvSpPr>
            <a:spLocks noGrp="1"/>
          </p:cNvSpPr>
          <p:nvPr>
            <p:ph type="ftr" sz="quarter" idx="11"/>
          </p:nvPr>
        </p:nvSpPr>
        <p:spPr/>
        <p:txBody>
          <a:bodyPr/>
          <a:lstStyle>
            <a:lvl1pPr>
              <a:defRPr/>
            </a:lvl1pPr>
          </a:lstStyle>
          <a:p>
            <a:r>
              <a:rPr lang="fr-FR" smtClean="0"/>
              <a:t>Pour la promotion du droit bancaire</a:t>
            </a:r>
            <a:endParaRPr lang="fr-FR"/>
          </a:p>
        </p:txBody>
      </p:sp>
      <p:sp>
        <p:nvSpPr>
          <p:cNvPr id="6" name="Espace réservé du numéro de diapositive 5"/>
          <p:cNvSpPr>
            <a:spLocks noGrp="1"/>
          </p:cNvSpPr>
          <p:nvPr>
            <p:ph type="sldNum" sz="quarter" idx="12"/>
          </p:nvPr>
        </p:nvSpPr>
        <p:spPr/>
        <p:txBody>
          <a:bodyPr/>
          <a:lstStyle>
            <a:lvl1pPr>
              <a:defRPr/>
            </a:lvl1pPr>
          </a:lstStyle>
          <a:p>
            <a:fld id="{E97A18E0-2985-46F8-9360-BF9C698E4CCA}" type="slidenum">
              <a:rPr lang="fr-FR"/>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E8F67735-3B75-4B8C-8404-6D488AACA630}" type="datetime1">
              <a:rPr lang="fr-FR" smtClean="0"/>
              <a:pPr/>
              <a:t>14/03/20</a:t>
            </a:fld>
            <a:endParaRPr lang="fr-FR"/>
          </a:p>
        </p:txBody>
      </p:sp>
      <p:sp>
        <p:nvSpPr>
          <p:cNvPr id="5" name="Espace réservé du pied de page 4"/>
          <p:cNvSpPr>
            <a:spLocks noGrp="1"/>
          </p:cNvSpPr>
          <p:nvPr>
            <p:ph type="ftr" sz="quarter" idx="11"/>
          </p:nvPr>
        </p:nvSpPr>
        <p:spPr/>
        <p:txBody>
          <a:bodyPr/>
          <a:lstStyle>
            <a:lvl1pPr>
              <a:defRPr/>
            </a:lvl1pPr>
          </a:lstStyle>
          <a:p>
            <a:r>
              <a:rPr lang="fr-FR" smtClean="0"/>
              <a:t>Pour la promotion du droit bancaire</a:t>
            </a:r>
            <a:endParaRPr lang="fr-FR"/>
          </a:p>
        </p:txBody>
      </p:sp>
      <p:sp>
        <p:nvSpPr>
          <p:cNvPr id="6" name="Espace réservé du numéro de diapositive 5"/>
          <p:cNvSpPr>
            <a:spLocks noGrp="1"/>
          </p:cNvSpPr>
          <p:nvPr>
            <p:ph type="sldNum" sz="quarter" idx="12"/>
          </p:nvPr>
        </p:nvSpPr>
        <p:spPr/>
        <p:txBody>
          <a:bodyPr/>
          <a:lstStyle>
            <a:lvl1pPr>
              <a:defRPr/>
            </a:lvl1pPr>
          </a:lstStyle>
          <a:p>
            <a:fld id="{CAF31F93-CC30-4447-8A7D-3160E7BCF2A6}" type="slidenum">
              <a:rPr lang="fr-FR"/>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77965A58-B7A7-4FBF-B178-202E2D890290}" type="datetime1">
              <a:rPr lang="fr-FR" smtClean="0"/>
              <a:pPr/>
              <a:t>14/03/20</a:t>
            </a:fld>
            <a:endParaRPr lang="fr-FR"/>
          </a:p>
        </p:txBody>
      </p:sp>
      <p:sp>
        <p:nvSpPr>
          <p:cNvPr id="5" name="Espace réservé du pied de page 4"/>
          <p:cNvSpPr>
            <a:spLocks noGrp="1"/>
          </p:cNvSpPr>
          <p:nvPr>
            <p:ph type="ftr" sz="quarter" idx="11"/>
          </p:nvPr>
        </p:nvSpPr>
        <p:spPr/>
        <p:txBody>
          <a:bodyPr/>
          <a:lstStyle>
            <a:lvl1pPr>
              <a:defRPr/>
            </a:lvl1pPr>
          </a:lstStyle>
          <a:p>
            <a:r>
              <a:rPr lang="fr-FR" smtClean="0"/>
              <a:t>Pour la promotion du droit bancaire</a:t>
            </a:r>
            <a:endParaRPr lang="fr-FR"/>
          </a:p>
        </p:txBody>
      </p:sp>
      <p:sp>
        <p:nvSpPr>
          <p:cNvPr id="6" name="Espace réservé du numéro de diapositive 5"/>
          <p:cNvSpPr>
            <a:spLocks noGrp="1"/>
          </p:cNvSpPr>
          <p:nvPr>
            <p:ph type="sldNum" sz="quarter" idx="12"/>
          </p:nvPr>
        </p:nvSpPr>
        <p:spPr/>
        <p:txBody>
          <a:bodyPr/>
          <a:lstStyle>
            <a:lvl1pPr>
              <a:defRPr/>
            </a:lvl1pPr>
          </a:lstStyle>
          <a:p>
            <a:fld id="{C3A69E4B-693E-46E3-AF61-76F0FCCA10CC}" type="slidenum">
              <a:rPr lang="fr-FR"/>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fld id="{D31660B8-A7FD-4CC6-A9A0-1F9AC514AC3F}" type="datetime1">
              <a:rPr lang="fr-FR" smtClean="0"/>
              <a:pPr/>
              <a:t>14/03/20</a:t>
            </a:fld>
            <a:endParaRPr lang="fr-FR"/>
          </a:p>
        </p:txBody>
      </p:sp>
      <p:sp>
        <p:nvSpPr>
          <p:cNvPr id="5" name="Espace réservé du pied de page 4"/>
          <p:cNvSpPr>
            <a:spLocks noGrp="1"/>
          </p:cNvSpPr>
          <p:nvPr>
            <p:ph type="ftr" sz="quarter" idx="11"/>
          </p:nvPr>
        </p:nvSpPr>
        <p:spPr/>
        <p:txBody>
          <a:bodyPr/>
          <a:lstStyle>
            <a:lvl1pPr>
              <a:defRPr/>
            </a:lvl1pPr>
          </a:lstStyle>
          <a:p>
            <a:r>
              <a:rPr lang="fr-FR" smtClean="0"/>
              <a:t>Pour la promotion du droit bancaire</a:t>
            </a:r>
            <a:endParaRPr lang="fr-FR"/>
          </a:p>
        </p:txBody>
      </p:sp>
      <p:sp>
        <p:nvSpPr>
          <p:cNvPr id="6" name="Espace réservé du numéro de diapositive 5"/>
          <p:cNvSpPr>
            <a:spLocks noGrp="1"/>
          </p:cNvSpPr>
          <p:nvPr>
            <p:ph type="sldNum" sz="quarter" idx="12"/>
          </p:nvPr>
        </p:nvSpPr>
        <p:spPr/>
        <p:txBody>
          <a:bodyPr/>
          <a:lstStyle>
            <a:lvl1pPr>
              <a:defRPr/>
            </a:lvl1pPr>
          </a:lstStyle>
          <a:p>
            <a:fld id="{B6944581-9D37-4561-B621-C41CB9C395B6}" type="slidenum">
              <a:rPr lang="fr-FR"/>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fld id="{71319FF3-D1F5-4AF2-82EA-A6BABC576899}" type="datetime1">
              <a:rPr lang="fr-FR" smtClean="0"/>
              <a:pPr/>
              <a:t>14/03/20</a:t>
            </a:fld>
            <a:endParaRPr lang="fr-FR"/>
          </a:p>
        </p:txBody>
      </p:sp>
      <p:sp>
        <p:nvSpPr>
          <p:cNvPr id="5" name="Espace réservé du pied de page 4"/>
          <p:cNvSpPr>
            <a:spLocks noGrp="1"/>
          </p:cNvSpPr>
          <p:nvPr>
            <p:ph type="ftr" sz="quarter" idx="11"/>
          </p:nvPr>
        </p:nvSpPr>
        <p:spPr/>
        <p:txBody>
          <a:bodyPr/>
          <a:lstStyle>
            <a:lvl1pPr>
              <a:defRPr/>
            </a:lvl1pPr>
          </a:lstStyle>
          <a:p>
            <a:r>
              <a:rPr lang="fr-FR" smtClean="0"/>
              <a:t>Pour la promotion du droit bancaire</a:t>
            </a:r>
            <a:endParaRPr lang="fr-FR"/>
          </a:p>
        </p:txBody>
      </p:sp>
      <p:sp>
        <p:nvSpPr>
          <p:cNvPr id="6" name="Espace réservé du numéro de diapositive 5"/>
          <p:cNvSpPr>
            <a:spLocks noGrp="1"/>
          </p:cNvSpPr>
          <p:nvPr>
            <p:ph type="sldNum" sz="quarter" idx="12"/>
          </p:nvPr>
        </p:nvSpPr>
        <p:spPr/>
        <p:txBody>
          <a:bodyPr/>
          <a:lstStyle>
            <a:lvl1pPr>
              <a:defRPr/>
            </a:lvl1pPr>
          </a:lstStyle>
          <a:p>
            <a:fld id="{807C0B48-7039-4A98-B283-750C1524F2BD}" type="slidenum">
              <a:rPr lang="fr-FR"/>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fld id="{1419BF43-1E72-4475-84CA-07EB1CBAED3D}" type="datetime1">
              <a:rPr lang="fr-FR" smtClean="0"/>
              <a:pPr/>
              <a:t>14/03/20</a:t>
            </a:fld>
            <a:endParaRPr lang="fr-FR"/>
          </a:p>
        </p:txBody>
      </p:sp>
      <p:sp>
        <p:nvSpPr>
          <p:cNvPr id="6" name="Espace réservé du pied de page 5"/>
          <p:cNvSpPr>
            <a:spLocks noGrp="1"/>
          </p:cNvSpPr>
          <p:nvPr>
            <p:ph type="ftr" sz="quarter" idx="11"/>
          </p:nvPr>
        </p:nvSpPr>
        <p:spPr/>
        <p:txBody>
          <a:bodyPr/>
          <a:lstStyle>
            <a:lvl1pPr>
              <a:defRPr/>
            </a:lvl1pPr>
          </a:lstStyle>
          <a:p>
            <a:r>
              <a:rPr lang="fr-FR" smtClean="0"/>
              <a:t>Pour la promotion du droit bancaire</a:t>
            </a:r>
            <a:endParaRPr lang="fr-FR"/>
          </a:p>
        </p:txBody>
      </p:sp>
      <p:sp>
        <p:nvSpPr>
          <p:cNvPr id="7" name="Espace réservé du numéro de diapositive 6"/>
          <p:cNvSpPr>
            <a:spLocks noGrp="1"/>
          </p:cNvSpPr>
          <p:nvPr>
            <p:ph type="sldNum" sz="quarter" idx="12"/>
          </p:nvPr>
        </p:nvSpPr>
        <p:spPr/>
        <p:txBody>
          <a:bodyPr/>
          <a:lstStyle>
            <a:lvl1pPr>
              <a:defRPr/>
            </a:lvl1pPr>
          </a:lstStyle>
          <a:p>
            <a:fld id="{47B3281C-9434-45C0-B3E1-288BD4D6AF78}" type="slidenum">
              <a:rPr lang="fr-FR"/>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fld id="{D814BE80-4EBB-495A-B6B9-17CFA2929958}" type="datetime1">
              <a:rPr lang="fr-FR" smtClean="0"/>
              <a:pPr/>
              <a:t>14/03/20</a:t>
            </a:fld>
            <a:endParaRPr lang="fr-FR"/>
          </a:p>
        </p:txBody>
      </p:sp>
      <p:sp>
        <p:nvSpPr>
          <p:cNvPr id="8" name="Espace réservé du pied de page 7"/>
          <p:cNvSpPr>
            <a:spLocks noGrp="1"/>
          </p:cNvSpPr>
          <p:nvPr>
            <p:ph type="ftr" sz="quarter" idx="11"/>
          </p:nvPr>
        </p:nvSpPr>
        <p:spPr/>
        <p:txBody>
          <a:bodyPr/>
          <a:lstStyle>
            <a:lvl1pPr>
              <a:defRPr/>
            </a:lvl1pPr>
          </a:lstStyle>
          <a:p>
            <a:r>
              <a:rPr lang="fr-FR" smtClean="0"/>
              <a:t>Pour la promotion du droit bancaire</a:t>
            </a:r>
            <a:endParaRPr lang="fr-FR"/>
          </a:p>
        </p:txBody>
      </p:sp>
      <p:sp>
        <p:nvSpPr>
          <p:cNvPr id="9" name="Espace réservé du numéro de diapositive 8"/>
          <p:cNvSpPr>
            <a:spLocks noGrp="1"/>
          </p:cNvSpPr>
          <p:nvPr>
            <p:ph type="sldNum" sz="quarter" idx="12"/>
          </p:nvPr>
        </p:nvSpPr>
        <p:spPr/>
        <p:txBody>
          <a:bodyPr/>
          <a:lstStyle>
            <a:lvl1pPr>
              <a:defRPr/>
            </a:lvl1pPr>
          </a:lstStyle>
          <a:p>
            <a:fld id="{C1E48FAD-87C6-46E9-9596-FC6E24758A39}" type="slidenum">
              <a:rPr lang="fr-FR"/>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lvl1pPr>
              <a:defRPr/>
            </a:lvl1pPr>
          </a:lstStyle>
          <a:p>
            <a:fld id="{00219239-B117-473B-948D-9ADF4853D68C}" type="datetime1">
              <a:rPr lang="fr-FR" smtClean="0"/>
              <a:pPr/>
              <a:t>14/03/20</a:t>
            </a:fld>
            <a:endParaRPr lang="fr-FR"/>
          </a:p>
        </p:txBody>
      </p:sp>
      <p:sp>
        <p:nvSpPr>
          <p:cNvPr id="4" name="Espace réservé du pied de page 3"/>
          <p:cNvSpPr>
            <a:spLocks noGrp="1"/>
          </p:cNvSpPr>
          <p:nvPr>
            <p:ph type="ftr" sz="quarter" idx="11"/>
          </p:nvPr>
        </p:nvSpPr>
        <p:spPr/>
        <p:txBody>
          <a:bodyPr/>
          <a:lstStyle>
            <a:lvl1pPr>
              <a:defRPr/>
            </a:lvl1pPr>
          </a:lstStyle>
          <a:p>
            <a:r>
              <a:rPr lang="fr-FR" smtClean="0"/>
              <a:t>Pour la promotion du droit bancaire</a:t>
            </a:r>
            <a:endParaRPr lang="fr-FR"/>
          </a:p>
        </p:txBody>
      </p:sp>
      <p:sp>
        <p:nvSpPr>
          <p:cNvPr id="5" name="Espace réservé du numéro de diapositive 4"/>
          <p:cNvSpPr>
            <a:spLocks noGrp="1"/>
          </p:cNvSpPr>
          <p:nvPr>
            <p:ph type="sldNum" sz="quarter" idx="12"/>
          </p:nvPr>
        </p:nvSpPr>
        <p:spPr/>
        <p:txBody>
          <a:bodyPr/>
          <a:lstStyle>
            <a:lvl1pPr>
              <a:defRPr/>
            </a:lvl1pPr>
          </a:lstStyle>
          <a:p>
            <a:fld id="{8D6BE677-3B13-4378-8E7E-C481E6EE93D5}" type="slidenum">
              <a:rPr lang="fr-FR"/>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fld id="{FC8A39DE-A776-4AF0-AB62-3ECBEDCA5DA1}" type="datetime1">
              <a:rPr lang="fr-FR" smtClean="0"/>
              <a:pPr/>
              <a:t>14/03/20</a:t>
            </a:fld>
            <a:endParaRPr lang="fr-FR"/>
          </a:p>
        </p:txBody>
      </p:sp>
      <p:sp>
        <p:nvSpPr>
          <p:cNvPr id="3" name="Espace réservé du pied de page 2"/>
          <p:cNvSpPr>
            <a:spLocks noGrp="1"/>
          </p:cNvSpPr>
          <p:nvPr>
            <p:ph type="ftr" sz="quarter" idx="11"/>
          </p:nvPr>
        </p:nvSpPr>
        <p:spPr/>
        <p:txBody>
          <a:bodyPr/>
          <a:lstStyle>
            <a:lvl1pPr>
              <a:defRPr/>
            </a:lvl1pPr>
          </a:lstStyle>
          <a:p>
            <a:r>
              <a:rPr lang="fr-FR" smtClean="0"/>
              <a:t>Pour la promotion du droit bancaire</a:t>
            </a:r>
            <a:endParaRPr lang="fr-FR"/>
          </a:p>
        </p:txBody>
      </p:sp>
      <p:sp>
        <p:nvSpPr>
          <p:cNvPr id="4" name="Espace réservé du numéro de diapositive 3"/>
          <p:cNvSpPr>
            <a:spLocks noGrp="1"/>
          </p:cNvSpPr>
          <p:nvPr>
            <p:ph type="sldNum" sz="quarter" idx="12"/>
          </p:nvPr>
        </p:nvSpPr>
        <p:spPr/>
        <p:txBody>
          <a:bodyPr/>
          <a:lstStyle>
            <a:lvl1pPr>
              <a:defRPr/>
            </a:lvl1pPr>
          </a:lstStyle>
          <a:p>
            <a:fld id="{93639C48-9F17-48E4-A80D-F46C9BFD8102}" type="slidenum">
              <a:rPr lang="fr-FR"/>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fld id="{22CD2C6D-03CA-42BE-A69B-13B02AF7355C}" type="datetime1">
              <a:rPr lang="fr-FR" smtClean="0"/>
              <a:pPr/>
              <a:t>14/03/20</a:t>
            </a:fld>
            <a:endParaRPr lang="fr-FR"/>
          </a:p>
        </p:txBody>
      </p:sp>
      <p:sp>
        <p:nvSpPr>
          <p:cNvPr id="6" name="Espace réservé du pied de page 5"/>
          <p:cNvSpPr>
            <a:spLocks noGrp="1"/>
          </p:cNvSpPr>
          <p:nvPr>
            <p:ph type="ftr" sz="quarter" idx="11"/>
          </p:nvPr>
        </p:nvSpPr>
        <p:spPr/>
        <p:txBody>
          <a:bodyPr/>
          <a:lstStyle>
            <a:lvl1pPr>
              <a:defRPr/>
            </a:lvl1pPr>
          </a:lstStyle>
          <a:p>
            <a:r>
              <a:rPr lang="fr-FR" smtClean="0"/>
              <a:t>Pour la promotion du droit bancaire</a:t>
            </a:r>
            <a:endParaRPr lang="fr-FR"/>
          </a:p>
        </p:txBody>
      </p:sp>
      <p:sp>
        <p:nvSpPr>
          <p:cNvPr id="7" name="Espace réservé du numéro de diapositive 6"/>
          <p:cNvSpPr>
            <a:spLocks noGrp="1"/>
          </p:cNvSpPr>
          <p:nvPr>
            <p:ph type="sldNum" sz="quarter" idx="12"/>
          </p:nvPr>
        </p:nvSpPr>
        <p:spPr/>
        <p:txBody>
          <a:bodyPr/>
          <a:lstStyle>
            <a:lvl1pPr>
              <a:defRPr/>
            </a:lvl1pPr>
          </a:lstStyle>
          <a:p>
            <a:fld id="{FF083FC1-5AB8-4F5F-8FE8-0050D6E72413}" type="slidenum">
              <a:rPr lang="fr-FR"/>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fld id="{49834F6C-8B95-47B2-A7D6-0E6A82149BCF}" type="datetime1">
              <a:rPr lang="fr-FR" smtClean="0"/>
              <a:pPr/>
              <a:t>14/03/20</a:t>
            </a:fld>
            <a:endParaRPr lang="fr-FR"/>
          </a:p>
        </p:txBody>
      </p:sp>
      <p:sp>
        <p:nvSpPr>
          <p:cNvPr id="6" name="Espace réservé du pied de page 5"/>
          <p:cNvSpPr>
            <a:spLocks noGrp="1"/>
          </p:cNvSpPr>
          <p:nvPr>
            <p:ph type="ftr" sz="quarter" idx="11"/>
          </p:nvPr>
        </p:nvSpPr>
        <p:spPr/>
        <p:txBody>
          <a:bodyPr/>
          <a:lstStyle>
            <a:lvl1pPr>
              <a:defRPr/>
            </a:lvl1pPr>
          </a:lstStyle>
          <a:p>
            <a:r>
              <a:rPr lang="fr-FR" smtClean="0"/>
              <a:t>Pour la promotion du droit bancaire</a:t>
            </a:r>
            <a:endParaRPr lang="fr-FR"/>
          </a:p>
        </p:txBody>
      </p:sp>
      <p:sp>
        <p:nvSpPr>
          <p:cNvPr id="7" name="Espace réservé du numéro de diapositive 6"/>
          <p:cNvSpPr>
            <a:spLocks noGrp="1"/>
          </p:cNvSpPr>
          <p:nvPr>
            <p:ph type="sldNum" sz="quarter" idx="12"/>
          </p:nvPr>
        </p:nvSpPr>
        <p:spPr/>
        <p:txBody>
          <a:bodyPr/>
          <a:lstStyle>
            <a:lvl1pPr>
              <a:defRPr/>
            </a:lvl1pPr>
          </a:lstStyle>
          <a:p>
            <a:fld id="{009BB10D-790B-494D-9203-3B7B6989DA4E}" type="slidenum">
              <a:rPr lang="fr-FR"/>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F6E6939E-2F29-4B98-8106-B887CAD3485F}" type="datetime1">
              <a:rPr lang="fr-FR" smtClean="0"/>
              <a:pPr/>
              <a:t>14/03/20</a:t>
            </a:fld>
            <a:endParaRPr lang="fr-F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r>
              <a:rPr lang="fr-FR" smtClean="0"/>
              <a:t>Pour la promotion du droit bancaire</a:t>
            </a:r>
            <a:endParaRPr lang="fr-F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805BF8FE-E4D7-4ED4-B117-F8346D3E9898}" type="slidenum">
              <a:rPr lang="fr-FR"/>
              <a:pPr/>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p:txBody>
          <a:bodyPr/>
          <a:lstStyle/>
          <a:p>
            <a:fld id="{85BD825F-5928-4894-BF14-201C03456600}" type="slidenum">
              <a:rPr lang="fr-FR"/>
              <a:pPr/>
              <a:t>1</a:t>
            </a:fld>
            <a:endParaRPr lang="fr-FR"/>
          </a:p>
        </p:txBody>
      </p:sp>
      <p:sp>
        <p:nvSpPr>
          <p:cNvPr id="312322" name="Rectangle 2"/>
          <p:cNvSpPr>
            <a:spLocks noGrp="1" noChangeArrowheads="1"/>
          </p:cNvSpPr>
          <p:nvPr>
            <p:ph type="ctrTitle"/>
          </p:nvPr>
        </p:nvSpPr>
        <p:spPr>
          <a:xfrm>
            <a:off x="685800" y="2348880"/>
            <a:ext cx="7772400" cy="1470025"/>
          </a:xfrm>
        </p:spPr>
        <p:txBody>
          <a:bodyPr/>
          <a:lstStyle/>
          <a:p>
            <a:r>
              <a:rPr lang="fr-FR" sz="2400" b="1" dirty="0" smtClean="0">
                <a:solidFill>
                  <a:schemeClr val="accent2">
                    <a:lumMod val="50000"/>
                  </a:schemeClr>
                </a:solidFill>
              </a:rPr>
              <a:t/>
            </a:r>
            <a:br>
              <a:rPr lang="fr-FR" sz="2400" b="1" dirty="0" smtClean="0">
                <a:solidFill>
                  <a:schemeClr val="accent2">
                    <a:lumMod val="50000"/>
                  </a:schemeClr>
                </a:solidFill>
              </a:rPr>
            </a:br>
            <a:r>
              <a:rPr lang="fr-FR" sz="2800" b="1" u="sng" dirty="0" smtClean="0">
                <a:solidFill>
                  <a:srgbClr val="C00000"/>
                </a:solidFill>
              </a:rPr>
              <a:t>LES SÛRETES PRUDENTIELLES</a:t>
            </a:r>
            <a:r>
              <a:rPr lang="fr-FR" sz="2800" b="1" dirty="0" smtClean="0">
                <a:solidFill>
                  <a:srgbClr val="C00000"/>
                </a:solidFill>
              </a:rPr>
              <a:t> </a:t>
            </a:r>
            <a:r>
              <a:rPr lang="fr-FR" sz="2400" b="1" dirty="0" smtClean="0">
                <a:solidFill>
                  <a:schemeClr val="accent2">
                    <a:lumMod val="50000"/>
                  </a:schemeClr>
                </a:solidFill>
              </a:rPr>
              <a:t/>
            </a:r>
            <a:br>
              <a:rPr lang="fr-FR" sz="2400" b="1" dirty="0" smtClean="0">
                <a:solidFill>
                  <a:schemeClr val="accent2">
                    <a:lumMod val="50000"/>
                  </a:schemeClr>
                </a:solidFill>
              </a:rPr>
            </a:br>
            <a:endParaRPr lang="fr-FR" sz="2400" b="1" dirty="0">
              <a:solidFill>
                <a:schemeClr val="accent2">
                  <a:lumMod val="50000"/>
                </a:schemeClr>
              </a:solidFill>
            </a:endParaRPr>
          </a:p>
        </p:txBody>
      </p:sp>
      <p:sp>
        <p:nvSpPr>
          <p:cNvPr id="312323" name="Rectangle 3"/>
          <p:cNvSpPr>
            <a:spLocks noGrp="1" noChangeArrowheads="1"/>
          </p:cNvSpPr>
          <p:nvPr>
            <p:ph type="subTitle" idx="1"/>
          </p:nvPr>
        </p:nvSpPr>
        <p:spPr>
          <a:xfrm>
            <a:off x="2915816" y="4509120"/>
            <a:ext cx="3528392" cy="1080120"/>
          </a:xfrm>
        </p:spPr>
        <p:txBody>
          <a:bodyPr/>
          <a:lstStyle/>
          <a:p>
            <a:pPr>
              <a:lnSpc>
                <a:spcPct val="50000"/>
              </a:lnSpc>
            </a:pPr>
            <a:endParaRPr lang="fr-FR" sz="1400" b="1" dirty="0"/>
          </a:p>
          <a:p>
            <a:r>
              <a:rPr lang="fr-FR" sz="1600" b="1" dirty="0" smtClean="0"/>
              <a:t>Bujumbura Avril 2018</a:t>
            </a:r>
          </a:p>
          <a:p>
            <a:r>
              <a:rPr lang="fr-FR" sz="1600" b="1" dirty="0" smtClean="0"/>
              <a:t>BURUNDI</a:t>
            </a:r>
          </a:p>
          <a:p>
            <a:r>
              <a:rPr lang="fr-FR" sz="1600" b="1" dirty="0" smtClean="0"/>
              <a:t>Ousseynou SOW</a:t>
            </a:r>
          </a:p>
        </p:txBody>
      </p:sp>
      <p:pic>
        <p:nvPicPr>
          <p:cNvPr id="7" name="Image 6"/>
          <p:cNvPicPr/>
          <p:nvPr/>
        </p:nvPicPr>
        <p:blipFill>
          <a:blip r:embed="rId3"/>
          <a:srcRect/>
          <a:stretch>
            <a:fillRect/>
          </a:stretch>
        </p:blipFill>
        <p:spPr bwMode="auto">
          <a:xfrm>
            <a:off x="4400550" y="620688"/>
            <a:ext cx="342900" cy="342900"/>
          </a:xfrm>
          <a:prstGeom prst="rect">
            <a:avLst/>
          </a:prstGeom>
          <a:solidFill>
            <a:srgbClr val="FFFFFF"/>
          </a:solidFill>
          <a:ln w="9525">
            <a:noFill/>
            <a:miter lim="800000"/>
            <a:headEnd/>
            <a:tailEnd/>
          </a:ln>
        </p:spPr>
      </p:pic>
      <p:sp>
        <p:nvSpPr>
          <p:cNvPr id="2" name="Espace réservé de la date 1"/>
          <p:cNvSpPr>
            <a:spLocks noGrp="1"/>
          </p:cNvSpPr>
          <p:nvPr>
            <p:ph type="dt" sz="half" idx="10"/>
          </p:nvPr>
        </p:nvSpPr>
        <p:spPr/>
        <p:txBody>
          <a:bodyPr/>
          <a:lstStyle/>
          <a:p>
            <a:fld id="{594E4B70-EC4E-4F2F-BA4E-F791A9BC8A71}" type="datetime1">
              <a:rPr lang="fr-FR" smtClean="0"/>
              <a:pPr/>
              <a:t>14/03/20</a:t>
            </a:fld>
            <a:endParaRPr lang="fr-FR"/>
          </a:p>
        </p:txBody>
      </p:sp>
      <p:sp>
        <p:nvSpPr>
          <p:cNvPr id="3" name="Espace réservé du pied de page 2"/>
          <p:cNvSpPr>
            <a:spLocks noGrp="1"/>
          </p:cNvSpPr>
          <p:nvPr>
            <p:ph type="ftr" sz="quarter" idx="11"/>
          </p:nvPr>
        </p:nvSpPr>
        <p:spPr/>
        <p:txBody>
          <a:bodyPr/>
          <a:lstStyle/>
          <a:p>
            <a:r>
              <a:rPr lang="fr-FR" smtClean="0"/>
              <a:t>Pour la promotion du droit bancaire</a:t>
            </a:r>
            <a:endParaRPr lang="fr-F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just"/>
            <a:r>
              <a:rPr lang="fr-FR" sz="2800" dirty="0" smtClean="0"/>
              <a:t>Il faut  commencer pas préciser que Bale fait des recommandations de réglementation, à charge pour chaque pays qui veut les adopter, den faire une transposition, pour les intégrer au droit positif, et les rendre applicables.</a:t>
            </a:r>
          </a:p>
          <a:p>
            <a:pPr algn="just"/>
            <a:endParaRPr lang="fr-FR" sz="2800" dirty="0" smtClean="0"/>
          </a:p>
          <a:p>
            <a:pPr algn="just"/>
            <a:r>
              <a:rPr lang="fr-FR" sz="2800" dirty="0" smtClean="0"/>
              <a:t>Sans transposition, les recommandations sont inapplicables en droit.</a:t>
            </a:r>
            <a:endParaRPr lang="fr-FR" sz="2800" dirty="0"/>
          </a:p>
        </p:txBody>
      </p:sp>
      <p:sp>
        <p:nvSpPr>
          <p:cNvPr id="4" name="Espace réservé de la date 3"/>
          <p:cNvSpPr>
            <a:spLocks noGrp="1"/>
          </p:cNvSpPr>
          <p:nvPr>
            <p:ph type="dt" sz="half" idx="10"/>
          </p:nvPr>
        </p:nvSpPr>
        <p:spPr/>
        <p:txBody>
          <a:bodyPr/>
          <a:lstStyle/>
          <a:p>
            <a:fld id="{D31660B8-A7FD-4CC6-A9A0-1F9AC514AC3F}" type="datetime1">
              <a:rPr lang="fr-FR" smtClean="0"/>
              <a:pPr/>
              <a:t>14/03/20</a:t>
            </a:fld>
            <a:endParaRPr lang="fr-FR"/>
          </a:p>
        </p:txBody>
      </p:sp>
      <p:sp>
        <p:nvSpPr>
          <p:cNvPr id="5" name="Espace réservé du pied de page 4"/>
          <p:cNvSpPr>
            <a:spLocks noGrp="1"/>
          </p:cNvSpPr>
          <p:nvPr>
            <p:ph type="ftr" sz="quarter" idx="11"/>
          </p:nvPr>
        </p:nvSpPr>
        <p:spPr/>
        <p:txBody>
          <a:bodyPr/>
          <a:lstStyle/>
          <a:p>
            <a:r>
              <a:rPr lang="fr-FR" smtClean="0"/>
              <a:t>Pour la promotion du droit bancaire</a:t>
            </a:r>
            <a:endParaRPr lang="fr-FR"/>
          </a:p>
        </p:txBody>
      </p:sp>
      <p:sp>
        <p:nvSpPr>
          <p:cNvPr id="6" name="Espace réservé du numéro de diapositive 5"/>
          <p:cNvSpPr>
            <a:spLocks noGrp="1"/>
          </p:cNvSpPr>
          <p:nvPr>
            <p:ph type="sldNum" sz="quarter" idx="12"/>
          </p:nvPr>
        </p:nvSpPr>
        <p:spPr/>
        <p:txBody>
          <a:bodyPr/>
          <a:lstStyle/>
          <a:p>
            <a:fld id="{B6944581-9D37-4561-B621-C41CB9C395B6}" type="slidenum">
              <a:rPr lang="fr-FR" smtClean="0"/>
              <a:pPr/>
              <a:t>10</a:t>
            </a:fld>
            <a:endParaRPr lang="fr-FR"/>
          </a:p>
        </p:txBody>
      </p:sp>
      <p:pic>
        <p:nvPicPr>
          <p:cNvPr id="7" name="Image 6"/>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84494192"/>
      </p:ext>
    </p:extLst>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4" name="Espace réservé du numéro de diapositive 5"/>
          <p:cNvSpPr>
            <a:spLocks noGrp="1"/>
          </p:cNvSpPr>
          <p:nvPr>
            <p:ph type="sldNum" sz="quarter" idx="12"/>
          </p:nvPr>
        </p:nvSpPr>
        <p:spPr/>
        <p:txBody>
          <a:bodyPr/>
          <a:lstStyle/>
          <a:p>
            <a:fld id="{3FFD4F1B-4861-449C-B278-42D9F32A65C4}" type="slidenum">
              <a:rPr lang="fr-FR"/>
              <a:pPr/>
              <a:t>11</a:t>
            </a:fld>
            <a:endParaRPr lang="fr-FR"/>
          </a:p>
        </p:txBody>
      </p:sp>
      <p:sp>
        <p:nvSpPr>
          <p:cNvPr id="541698" name="Rectangle 2"/>
          <p:cNvSpPr>
            <a:spLocks noGrp="1" noChangeArrowheads="1"/>
          </p:cNvSpPr>
          <p:nvPr>
            <p:ph type="title"/>
          </p:nvPr>
        </p:nvSpPr>
        <p:spPr/>
        <p:txBody>
          <a:bodyPr/>
          <a:lstStyle/>
          <a:p>
            <a:endParaRPr lang="fr-FR" dirty="0"/>
          </a:p>
        </p:txBody>
      </p:sp>
      <p:sp>
        <p:nvSpPr>
          <p:cNvPr id="541699" name="Rectangle 3"/>
          <p:cNvSpPr>
            <a:spLocks noGrp="1" noChangeArrowheads="1"/>
          </p:cNvSpPr>
          <p:nvPr>
            <p:ph type="body" idx="1"/>
          </p:nvPr>
        </p:nvSpPr>
        <p:spPr/>
        <p:txBody>
          <a:bodyPr/>
          <a:lstStyle/>
          <a:p>
            <a:pPr algn="ctr">
              <a:buFontTx/>
              <a:buNone/>
            </a:pPr>
            <a:endParaRPr lang="fr-FR" sz="2800" b="1" dirty="0">
              <a:solidFill>
                <a:srgbClr val="FF3300"/>
              </a:solidFill>
            </a:endParaRPr>
          </a:p>
          <a:p>
            <a:pPr algn="ctr">
              <a:buFontTx/>
              <a:buNone/>
            </a:pPr>
            <a:endParaRPr lang="fr-FR" sz="2800" b="1" dirty="0">
              <a:solidFill>
                <a:srgbClr val="FF3300"/>
              </a:solidFill>
            </a:endParaRPr>
          </a:p>
          <a:p>
            <a:pPr marL="0" indent="0" algn="ctr">
              <a:lnSpc>
                <a:spcPct val="120000"/>
              </a:lnSpc>
              <a:buNone/>
            </a:pPr>
            <a:r>
              <a:rPr lang="fr-FR" sz="2800" b="1" dirty="0" smtClean="0"/>
              <a:t>I.1. </a:t>
            </a:r>
          </a:p>
          <a:p>
            <a:pPr marL="0" indent="0" algn="ctr">
              <a:lnSpc>
                <a:spcPct val="120000"/>
              </a:lnSpc>
              <a:buNone/>
            </a:pPr>
            <a:r>
              <a:rPr lang="fr-FR" sz="2800" b="1" u="sng" dirty="0" smtClean="0"/>
              <a:t>La </a:t>
            </a:r>
            <a:r>
              <a:rPr lang="fr-FR" sz="2800" b="1" u="sng" dirty="0"/>
              <a:t>problématique de Bale dans le dispositif prudentiel : le ratio de solvabilité</a:t>
            </a:r>
          </a:p>
          <a:p>
            <a:pPr marL="0" indent="0">
              <a:lnSpc>
                <a:spcPct val="120000"/>
              </a:lnSpc>
              <a:buNone/>
            </a:pPr>
            <a:endParaRPr lang="fr-FR" sz="2800" b="1" dirty="0"/>
          </a:p>
        </p:txBody>
      </p:sp>
      <p:sp>
        <p:nvSpPr>
          <p:cNvPr id="6" name="Titre 5"/>
          <p:cNvSpPr>
            <a:spLocks noGrp="1"/>
          </p:cNvSpPr>
          <p:nvPr>
            <p:ph type="title"/>
          </p:nvPr>
        </p:nvSpPr>
        <p:spPr/>
        <p:txBody>
          <a:bodyPr/>
          <a:lstStyle/>
          <a:p>
            <a:endParaRPr lang="fr-FR" dirty="0"/>
          </a:p>
        </p:txBody>
      </p:sp>
      <p:pic>
        <p:nvPicPr>
          <p:cNvPr id="8" name="Image 7"/>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2" name="Espace réservé de la date 1"/>
          <p:cNvSpPr>
            <a:spLocks noGrp="1"/>
          </p:cNvSpPr>
          <p:nvPr>
            <p:ph type="dt" sz="half" idx="10"/>
          </p:nvPr>
        </p:nvSpPr>
        <p:spPr/>
        <p:txBody>
          <a:bodyPr/>
          <a:lstStyle/>
          <a:p>
            <a:fld id="{D0F8AAB4-A966-498C-9F9A-6FF94E63D0E2}" type="datetime1">
              <a:rPr lang="fr-FR" smtClean="0"/>
              <a:pPr/>
              <a:t>14/03/20</a:t>
            </a:fld>
            <a:endParaRPr lang="fr-FR"/>
          </a:p>
        </p:txBody>
      </p:sp>
      <p:sp>
        <p:nvSpPr>
          <p:cNvPr id="3" name="Espace réservé du pied de page 2"/>
          <p:cNvSpPr>
            <a:spLocks noGrp="1"/>
          </p:cNvSpPr>
          <p:nvPr>
            <p:ph type="ftr" sz="quarter" idx="11"/>
          </p:nvPr>
        </p:nvSpPr>
        <p:spPr/>
        <p:txBody>
          <a:bodyPr/>
          <a:lstStyle/>
          <a:p>
            <a:r>
              <a:rPr lang="fr-FR" smtClean="0"/>
              <a:t>Pour la promotion du droit bancaire</a:t>
            </a:r>
            <a:endParaRPr lang="fr-F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just"/>
            <a:r>
              <a:rPr lang="fr-FR" sz="2800" dirty="0" smtClean="0"/>
              <a:t>Cette autre fonction sus évoquée, est née de la volonté du régulateur de garantir </a:t>
            </a:r>
            <a:r>
              <a:rPr lang="fr-FR" sz="2800" b="1" dirty="0" smtClean="0"/>
              <a:t>la solidité financière de la banque</a:t>
            </a:r>
            <a:r>
              <a:rPr lang="fr-FR" sz="2800" dirty="0" smtClean="0"/>
              <a:t>, c’est-à-dire « </a:t>
            </a:r>
            <a:r>
              <a:rPr lang="fr-FR" sz="2800" b="1" dirty="0" smtClean="0"/>
              <a:t>son aptitude à faire face à ses déposants et créanciers, en hypothèse de liquidation </a:t>
            </a:r>
            <a:r>
              <a:rPr lang="fr-FR" sz="2800" dirty="0" smtClean="0"/>
              <a:t>». C’est pourquoi ce régulateur a été amené à exiger dans un texte qui transpose Bale, le respect de ce qu’il est convenu d’appeler:</a:t>
            </a:r>
          </a:p>
          <a:p>
            <a:pPr marL="0" indent="0" algn="ctr">
              <a:buNone/>
            </a:pPr>
            <a:r>
              <a:rPr lang="fr-FR" b="1" dirty="0" smtClean="0">
                <a:solidFill>
                  <a:srgbClr val="C00000"/>
                </a:solidFill>
              </a:rPr>
              <a:t>« Le ratio de solvabilité ».</a:t>
            </a:r>
            <a:endParaRPr lang="fr-FR" b="1" dirty="0">
              <a:solidFill>
                <a:srgbClr val="C00000"/>
              </a:solidFill>
            </a:endParaRPr>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12</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5B03FA5E-CA19-4AFD-923B-29ACD2E5D6C3}"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26202701"/>
      </p:ext>
    </p:extLst>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r>
              <a:rPr lang="fr-FR" sz="2800" u="sng" dirty="0" smtClean="0"/>
              <a:t>Sans entrer dans le détail, rappelons que ce ratio, est le rapport entre</a:t>
            </a:r>
            <a:r>
              <a:rPr lang="fr-FR" sz="2800" dirty="0" smtClean="0"/>
              <a:t>:</a:t>
            </a:r>
          </a:p>
          <a:p>
            <a:pPr algn="just">
              <a:buFontTx/>
              <a:buChar char="-"/>
            </a:pPr>
            <a:endParaRPr lang="fr-FR" sz="2400" dirty="0" smtClean="0"/>
          </a:p>
          <a:p>
            <a:pPr algn="just">
              <a:buFontTx/>
              <a:buChar char="-"/>
            </a:pPr>
            <a:r>
              <a:rPr lang="fr-FR" sz="2400" b="1" dirty="0" smtClean="0"/>
              <a:t>Les fonds propres </a:t>
            </a:r>
            <a:r>
              <a:rPr lang="fr-FR" sz="2400" dirty="0" smtClean="0"/>
              <a:t>au numérateur /</a:t>
            </a:r>
          </a:p>
          <a:p>
            <a:pPr algn="just">
              <a:buFontTx/>
              <a:buChar char="-"/>
            </a:pPr>
            <a:endParaRPr lang="fr-FR" sz="2400" dirty="0" smtClean="0"/>
          </a:p>
          <a:p>
            <a:pPr algn="just">
              <a:buFontTx/>
              <a:buChar char="-"/>
            </a:pPr>
            <a:r>
              <a:rPr lang="fr-FR" sz="2400" b="1" dirty="0" smtClean="0"/>
              <a:t>APR (actif pondéré risque de crédit) </a:t>
            </a:r>
            <a:r>
              <a:rPr lang="fr-FR" sz="2400" dirty="0" smtClean="0"/>
              <a:t>+ </a:t>
            </a:r>
            <a:r>
              <a:rPr lang="fr-FR" sz="2400" b="1" dirty="0" smtClean="0"/>
              <a:t>le risque opérationnel + le risque de marché </a:t>
            </a:r>
            <a:r>
              <a:rPr lang="fr-FR" sz="2400" dirty="0" smtClean="0"/>
              <a:t>au dénominateur</a:t>
            </a:r>
            <a:endParaRPr lang="fr-FR" sz="2400" b="1" dirty="0" smtClean="0"/>
          </a:p>
          <a:p>
            <a:pPr algn="just">
              <a:buFontTx/>
              <a:buChar char="-"/>
            </a:pPr>
            <a:endParaRPr lang="fr-FR" sz="2400" dirty="0" smtClean="0"/>
          </a:p>
          <a:p>
            <a:pPr algn="just">
              <a:buFontTx/>
              <a:buChar char="-"/>
            </a:pPr>
            <a:r>
              <a:rPr lang="fr-FR" sz="2400" dirty="0" smtClean="0"/>
              <a:t>Ce rapport doit à tout moment être au moins égal à </a:t>
            </a:r>
            <a:r>
              <a:rPr lang="fr-FR" sz="2400" b="1" dirty="0" smtClean="0"/>
              <a:t>8%. </a:t>
            </a:r>
            <a:r>
              <a:rPr lang="fr-FR" sz="2400" dirty="0" smtClean="0"/>
              <a:t> </a:t>
            </a:r>
            <a:endParaRPr lang="fr-FR" sz="2400"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13</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1051EF47-B51D-4F54-B201-DC7494059F39}"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26802836"/>
      </p:ext>
    </p:extLst>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just">
              <a:buFont typeface="Arial" pitchFamily="34" charset="0"/>
              <a:buChar char="•"/>
            </a:pPr>
            <a:r>
              <a:rPr lang="fr-FR" sz="2800" dirty="0" smtClean="0"/>
              <a:t>Cela signifie qu’à tout moment qu’il faudra un minimum de fonds propres = à 8% des crédits. </a:t>
            </a:r>
          </a:p>
          <a:p>
            <a:pPr algn="just">
              <a:buFont typeface="Arial" pitchFamily="34" charset="0"/>
              <a:buChar char="•"/>
            </a:pPr>
            <a:endParaRPr lang="fr-FR" sz="2800" dirty="0" smtClean="0"/>
          </a:p>
          <a:p>
            <a:pPr algn="just">
              <a:buFont typeface="Arial" pitchFamily="34" charset="0"/>
              <a:buChar char="•"/>
            </a:pPr>
            <a:r>
              <a:rPr lang="fr-FR" sz="2800" dirty="0" smtClean="0"/>
              <a:t>Il faut donc pour chaque crédit de 100 </a:t>
            </a:r>
            <a:r>
              <a:rPr lang="fr-FR" sz="2800" dirty="0"/>
              <a:t>F, </a:t>
            </a:r>
            <a:r>
              <a:rPr lang="fr-FR" sz="2800" dirty="0" smtClean="0"/>
              <a:t>disposer de 8F de fonds propres en couverture. </a:t>
            </a:r>
          </a:p>
          <a:p>
            <a:pPr algn="just">
              <a:buFont typeface="Arial" pitchFamily="34" charset="0"/>
              <a:buChar char="•"/>
            </a:pPr>
            <a:endParaRPr lang="fr-FR" sz="2800" dirty="0" smtClean="0"/>
          </a:p>
          <a:p>
            <a:pPr algn="just">
              <a:buFont typeface="Arial" pitchFamily="34" charset="0"/>
              <a:buChar char="•"/>
            </a:pPr>
            <a:r>
              <a:rPr lang="fr-FR" sz="2800" dirty="0" smtClean="0"/>
              <a:t>C’est ainsi qu’il y a une distinction à faire entre capital social et fonds propres. </a:t>
            </a:r>
            <a:endParaRPr lang="fr-FR" sz="2800" dirty="0"/>
          </a:p>
          <a:p>
            <a:pPr marL="0" indent="0">
              <a:buNone/>
            </a:pPr>
            <a:endParaRPr lang="fr-FR" dirty="0"/>
          </a:p>
        </p:txBody>
      </p:sp>
      <p:sp>
        <p:nvSpPr>
          <p:cNvPr id="4" name="Espace réservé de la date 3"/>
          <p:cNvSpPr>
            <a:spLocks noGrp="1"/>
          </p:cNvSpPr>
          <p:nvPr>
            <p:ph type="dt" sz="half" idx="10"/>
          </p:nvPr>
        </p:nvSpPr>
        <p:spPr/>
        <p:txBody>
          <a:bodyPr/>
          <a:lstStyle/>
          <a:p>
            <a:fld id="{D31660B8-A7FD-4CC6-A9A0-1F9AC514AC3F}" type="datetime1">
              <a:rPr lang="fr-FR" smtClean="0"/>
              <a:pPr/>
              <a:t>14/03/20</a:t>
            </a:fld>
            <a:endParaRPr lang="fr-FR"/>
          </a:p>
        </p:txBody>
      </p:sp>
      <p:sp>
        <p:nvSpPr>
          <p:cNvPr id="5" name="Espace réservé du pied de page 4"/>
          <p:cNvSpPr>
            <a:spLocks noGrp="1"/>
          </p:cNvSpPr>
          <p:nvPr>
            <p:ph type="ftr" sz="quarter" idx="11"/>
          </p:nvPr>
        </p:nvSpPr>
        <p:spPr/>
        <p:txBody>
          <a:bodyPr/>
          <a:lstStyle/>
          <a:p>
            <a:r>
              <a:rPr lang="fr-FR" smtClean="0"/>
              <a:t>Pour la promotion du droit bancaire</a:t>
            </a:r>
            <a:endParaRPr lang="fr-FR"/>
          </a:p>
        </p:txBody>
      </p:sp>
      <p:sp>
        <p:nvSpPr>
          <p:cNvPr id="6" name="Espace réservé du numéro de diapositive 5"/>
          <p:cNvSpPr>
            <a:spLocks noGrp="1"/>
          </p:cNvSpPr>
          <p:nvPr>
            <p:ph type="sldNum" sz="quarter" idx="12"/>
          </p:nvPr>
        </p:nvSpPr>
        <p:spPr/>
        <p:txBody>
          <a:bodyPr/>
          <a:lstStyle/>
          <a:p>
            <a:fld id="{B6944581-9D37-4561-B621-C41CB9C395B6}" type="slidenum">
              <a:rPr lang="fr-FR" smtClean="0"/>
              <a:pPr/>
              <a:t>14</a:t>
            </a:fld>
            <a:endParaRPr lang="fr-FR"/>
          </a:p>
        </p:txBody>
      </p:sp>
      <p:pic>
        <p:nvPicPr>
          <p:cNvPr id="7" name="Image 6"/>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954545096"/>
      </p:ext>
    </p:extLst>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just">
              <a:buFontTx/>
              <a:buChar char="-"/>
            </a:pPr>
            <a:r>
              <a:rPr lang="fr-FR" sz="2400" dirty="0" smtClean="0"/>
              <a:t>C’est ce ratio de </a:t>
            </a:r>
            <a:r>
              <a:rPr lang="fr-FR" sz="2400" b="1" dirty="0" smtClean="0"/>
              <a:t>8%</a:t>
            </a:r>
            <a:r>
              <a:rPr lang="fr-FR" sz="2400" dirty="0" smtClean="0"/>
              <a:t> qui était appelé au départ:</a:t>
            </a:r>
          </a:p>
          <a:p>
            <a:pPr marL="0" indent="0" algn="ctr">
              <a:buNone/>
            </a:pPr>
            <a:endParaRPr lang="fr-FR" sz="2400" b="1" dirty="0" smtClean="0"/>
          </a:p>
          <a:p>
            <a:pPr marL="0" indent="0" algn="ctr">
              <a:buNone/>
            </a:pPr>
            <a:r>
              <a:rPr lang="fr-FR" sz="2800" b="1" dirty="0" smtClean="0">
                <a:solidFill>
                  <a:srgbClr val="C00000"/>
                </a:solidFill>
              </a:rPr>
              <a:t>ratio COOKE</a:t>
            </a:r>
            <a:r>
              <a:rPr lang="fr-FR" sz="2800" dirty="0" smtClean="0">
                <a:solidFill>
                  <a:srgbClr val="C00000"/>
                </a:solidFill>
              </a:rPr>
              <a:t> </a:t>
            </a:r>
            <a:r>
              <a:rPr lang="fr-FR" sz="2800" b="1" dirty="0" smtClean="0">
                <a:solidFill>
                  <a:srgbClr val="C00000"/>
                </a:solidFill>
              </a:rPr>
              <a:t>(Bale I)</a:t>
            </a:r>
          </a:p>
          <a:p>
            <a:pPr marL="0" indent="0" algn="just">
              <a:buNone/>
            </a:pPr>
            <a:endParaRPr lang="fr-FR" sz="2400" dirty="0" smtClean="0"/>
          </a:p>
          <a:p>
            <a:pPr marL="0" indent="0" algn="just">
              <a:buNone/>
            </a:pPr>
            <a:r>
              <a:rPr lang="fr-FR" sz="2400" dirty="0" smtClean="0"/>
              <a:t>- Mais il est devenu par la suite:</a:t>
            </a:r>
          </a:p>
          <a:p>
            <a:pPr marL="0" indent="0" algn="ctr">
              <a:buNone/>
            </a:pPr>
            <a:endParaRPr lang="fr-FR" sz="2400" b="1" dirty="0" smtClean="0"/>
          </a:p>
          <a:p>
            <a:pPr marL="0" indent="0" algn="ctr">
              <a:buNone/>
            </a:pPr>
            <a:r>
              <a:rPr lang="fr-FR" sz="2800" b="1" dirty="0" smtClean="0">
                <a:solidFill>
                  <a:srgbClr val="C00000"/>
                </a:solidFill>
              </a:rPr>
              <a:t>ratio MAC DONOUGH</a:t>
            </a:r>
            <a:r>
              <a:rPr lang="fr-FR" sz="2800" dirty="0" smtClean="0"/>
              <a:t> </a:t>
            </a:r>
            <a:r>
              <a:rPr lang="fr-FR" sz="2800" b="1" dirty="0" smtClean="0">
                <a:solidFill>
                  <a:srgbClr val="C00000"/>
                </a:solidFill>
              </a:rPr>
              <a:t>(Bale II)</a:t>
            </a:r>
            <a:endParaRPr lang="fr-FR" sz="2800" b="1" dirty="0">
              <a:solidFill>
                <a:srgbClr val="C00000"/>
              </a:solidFill>
            </a:endParaRPr>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15</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3500441B-3554-4266-A850-28C5F51E3E76}"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907744661"/>
      </p:ext>
    </p:extLst>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r>
              <a:rPr lang="fr-FR" dirty="0" smtClean="0"/>
              <a:t>Faut-il noter en passant que ce ratio international qui est de 8%, est en passer de franchir le seuil de 10%.</a:t>
            </a:r>
          </a:p>
          <a:p>
            <a:r>
              <a:rPr lang="fr-FR" dirty="0" smtClean="0"/>
              <a:t>Au Burundi en revanche, il se </a:t>
            </a:r>
            <a:r>
              <a:rPr lang="fr-FR" smtClean="0"/>
              <a:t>situe entre </a:t>
            </a:r>
            <a:endParaRPr lang="fr-FR"/>
          </a:p>
        </p:txBody>
      </p:sp>
      <p:sp>
        <p:nvSpPr>
          <p:cNvPr id="4" name="Espace réservé de la date 3"/>
          <p:cNvSpPr>
            <a:spLocks noGrp="1"/>
          </p:cNvSpPr>
          <p:nvPr>
            <p:ph type="dt" sz="half" idx="10"/>
          </p:nvPr>
        </p:nvSpPr>
        <p:spPr/>
        <p:txBody>
          <a:bodyPr/>
          <a:lstStyle/>
          <a:p>
            <a:fld id="{D31660B8-A7FD-4CC6-A9A0-1F9AC514AC3F}" type="datetime1">
              <a:rPr lang="fr-FR" smtClean="0"/>
              <a:pPr/>
              <a:t>14/03/20</a:t>
            </a:fld>
            <a:endParaRPr lang="fr-FR"/>
          </a:p>
        </p:txBody>
      </p:sp>
      <p:sp>
        <p:nvSpPr>
          <p:cNvPr id="5" name="Espace réservé du pied de page 4"/>
          <p:cNvSpPr>
            <a:spLocks noGrp="1"/>
          </p:cNvSpPr>
          <p:nvPr>
            <p:ph type="ftr" sz="quarter" idx="11"/>
          </p:nvPr>
        </p:nvSpPr>
        <p:spPr/>
        <p:txBody>
          <a:bodyPr/>
          <a:lstStyle/>
          <a:p>
            <a:r>
              <a:rPr lang="fr-FR" smtClean="0"/>
              <a:t>Pour la promotion du droit bancaire</a:t>
            </a:r>
            <a:endParaRPr lang="fr-FR"/>
          </a:p>
        </p:txBody>
      </p:sp>
      <p:sp>
        <p:nvSpPr>
          <p:cNvPr id="6" name="Espace réservé du numéro de diapositive 5"/>
          <p:cNvSpPr>
            <a:spLocks noGrp="1"/>
          </p:cNvSpPr>
          <p:nvPr>
            <p:ph type="sldNum" sz="quarter" idx="12"/>
          </p:nvPr>
        </p:nvSpPr>
        <p:spPr/>
        <p:txBody>
          <a:bodyPr/>
          <a:lstStyle/>
          <a:p>
            <a:fld id="{B6944581-9D37-4561-B621-C41CB9C395B6}" type="slidenum">
              <a:rPr lang="fr-FR" smtClean="0"/>
              <a:pPr/>
              <a:t>16</a:t>
            </a:fld>
            <a:endParaRPr lang="fr-FR"/>
          </a:p>
        </p:txBody>
      </p:sp>
      <p:pic>
        <p:nvPicPr>
          <p:cNvPr id="7" name="Image 6"/>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9115680"/>
      </p:ext>
    </p:extLst>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just"/>
            <a:r>
              <a:rPr lang="fr-FR" sz="2800" dirty="0" smtClean="0"/>
              <a:t>Vous constaterez en revanche que pour le risque d’assurance, les compagnies réservent, non pas </a:t>
            </a:r>
            <a:r>
              <a:rPr lang="fr-FR" sz="2800" b="1" dirty="0" smtClean="0"/>
              <a:t>8%</a:t>
            </a:r>
            <a:r>
              <a:rPr lang="fr-FR" sz="2800" dirty="0" smtClean="0"/>
              <a:t>, mais la totalité: </a:t>
            </a:r>
            <a:r>
              <a:rPr lang="fr-FR" sz="2800" b="1" dirty="0" smtClean="0"/>
              <a:t>100%, </a:t>
            </a:r>
            <a:r>
              <a:rPr lang="fr-FR" sz="2800" dirty="0" smtClean="0"/>
              <a:t>pour la couverture intégrale du risque. </a:t>
            </a:r>
          </a:p>
          <a:p>
            <a:pPr algn="just"/>
            <a:endParaRPr lang="fr-FR" sz="2800" dirty="0" smtClean="0"/>
          </a:p>
          <a:p>
            <a:pPr algn="just"/>
            <a:r>
              <a:rPr lang="fr-FR" sz="2800" dirty="0" smtClean="0"/>
              <a:t>C’est pourquoi elles ont beaucoup d’argent dans les banques, et que d’ailleurs elles sont aussi appelées des :</a:t>
            </a:r>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17</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FD161185-711F-46D8-8B61-C74C078027EF}"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494649533"/>
      </p:ext>
    </p:extLst>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lgn="ctr">
              <a:buNone/>
            </a:pPr>
            <a:r>
              <a:rPr lang="fr-FR" dirty="0"/>
              <a:t> </a:t>
            </a:r>
            <a:endParaRPr lang="fr-FR" dirty="0" smtClean="0"/>
          </a:p>
          <a:p>
            <a:pPr marL="0" indent="0" algn="ctr">
              <a:buNone/>
            </a:pPr>
            <a:endParaRPr lang="fr-FR" b="1" dirty="0" smtClean="0">
              <a:solidFill>
                <a:srgbClr val="C00000"/>
              </a:solidFill>
            </a:endParaRPr>
          </a:p>
          <a:p>
            <a:pPr marL="0" indent="0" algn="ctr">
              <a:buNone/>
            </a:pPr>
            <a:r>
              <a:rPr lang="fr-FR" b="1" dirty="0" smtClean="0">
                <a:solidFill>
                  <a:srgbClr val="C00000"/>
                </a:solidFill>
              </a:rPr>
              <a:t>ZIN </a:t>
            </a:r>
            <a:r>
              <a:rPr lang="fr-FR" b="1" dirty="0">
                <a:solidFill>
                  <a:srgbClr val="C00000"/>
                </a:solidFill>
              </a:rPr>
              <a:t>ZIN</a:t>
            </a:r>
          </a:p>
          <a:p>
            <a:pPr marL="0" indent="0" algn="ctr">
              <a:buNone/>
            </a:pPr>
            <a:r>
              <a:rPr lang="fr-FR" b="1" dirty="0">
                <a:solidFill>
                  <a:srgbClr val="C00000"/>
                </a:solidFill>
              </a:rPr>
              <a:t>(investisseurs institutionnels qui sont des collecteurs de fonds</a:t>
            </a:r>
            <a:r>
              <a:rPr lang="fr-FR" b="1" dirty="0" smtClean="0">
                <a:solidFill>
                  <a:srgbClr val="C00000"/>
                </a:solidFill>
              </a:rPr>
              <a:t>).</a:t>
            </a:r>
            <a:endParaRPr lang="fr-FR" b="1" dirty="0">
              <a:solidFill>
                <a:srgbClr val="C00000"/>
              </a:solidFill>
            </a:endParaRPr>
          </a:p>
          <a:p>
            <a:pPr marL="0" indent="0">
              <a:buNone/>
            </a:pPr>
            <a:endParaRPr lang="fr-FR" dirty="0"/>
          </a:p>
        </p:txBody>
      </p:sp>
      <p:sp>
        <p:nvSpPr>
          <p:cNvPr id="4" name="Espace réservé de la date 3"/>
          <p:cNvSpPr>
            <a:spLocks noGrp="1"/>
          </p:cNvSpPr>
          <p:nvPr>
            <p:ph type="dt" sz="half" idx="10"/>
          </p:nvPr>
        </p:nvSpPr>
        <p:spPr/>
        <p:txBody>
          <a:bodyPr/>
          <a:lstStyle/>
          <a:p>
            <a:fld id="{D31660B8-A7FD-4CC6-A9A0-1F9AC514AC3F}" type="datetime1">
              <a:rPr lang="fr-FR" smtClean="0"/>
              <a:pPr/>
              <a:t>14/03/20</a:t>
            </a:fld>
            <a:endParaRPr lang="fr-FR"/>
          </a:p>
        </p:txBody>
      </p:sp>
      <p:sp>
        <p:nvSpPr>
          <p:cNvPr id="5" name="Espace réservé du pied de page 4"/>
          <p:cNvSpPr>
            <a:spLocks noGrp="1"/>
          </p:cNvSpPr>
          <p:nvPr>
            <p:ph type="ftr" sz="quarter" idx="11"/>
          </p:nvPr>
        </p:nvSpPr>
        <p:spPr/>
        <p:txBody>
          <a:bodyPr/>
          <a:lstStyle/>
          <a:p>
            <a:r>
              <a:rPr lang="fr-FR" smtClean="0"/>
              <a:t>Pour la promotion du droit bancaire</a:t>
            </a:r>
            <a:endParaRPr lang="fr-FR"/>
          </a:p>
        </p:txBody>
      </p:sp>
      <p:sp>
        <p:nvSpPr>
          <p:cNvPr id="6" name="Espace réservé du numéro de diapositive 5"/>
          <p:cNvSpPr>
            <a:spLocks noGrp="1"/>
          </p:cNvSpPr>
          <p:nvPr>
            <p:ph type="sldNum" sz="quarter" idx="12"/>
          </p:nvPr>
        </p:nvSpPr>
        <p:spPr/>
        <p:txBody>
          <a:bodyPr/>
          <a:lstStyle/>
          <a:p>
            <a:fld id="{B6944581-9D37-4561-B621-C41CB9C395B6}" type="slidenum">
              <a:rPr lang="fr-FR" smtClean="0"/>
              <a:pPr/>
              <a:t>18</a:t>
            </a:fld>
            <a:endParaRPr lang="fr-FR"/>
          </a:p>
        </p:txBody>
      </p:sp>
      <p:pic>
        <p:nvPicPr>
          <p:cNvPr id="7" name="Image 6"/>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40117014"/>
      </p:ext>
    </p:extLst>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just"/>
            <a:r>
              <a:rPr lang="fr-FR" sz="2800" dirty="0" smtClean="0"/>
              <a:t>Revenant sur le ratio de solvabilité Bale estime à raison, que le dénominateur est d’une composition hétéroclite. </a:t>
            </a:r>
          </a:p>
          <a:p>
            <a:pPr algn="just"/>
            <a:endParaRPr lang="fr-FR" sz="2800" dirty="0"/>
          </a:p>
          <a:p>
            <a:pPr algn="just"/>
            <a:r>
              <a:rPr lang="fr-FR" sz="2800" u="sng" dirty="0" smtClean="0"/>
              <a:t>Il comprend en effet toute sorte de crédits dont</a:t>
            </a:r>
            <a:r>
              <a:rPr lang="fr-FR" sz="2800" dirty="0" smtClean="0"/>
              <a:t>:</a:t>
            </a:r>
          </a:p>
          <a:p>
            <a:pPr marL="0" indent="0" algn="just">
              <a:buNone/>
            </a:pPr>
            <a:endParaRPr lang="fr-FR" sz="2400" dirty="0" smtClean="0"/>
          </a:p>
          <a:p>
            <a:pPr marL="0" indent="0" algn="just">
              <a:buNone/>
            </a:pPr>
            <a:r>
              <a:rPr lang="fr-FR" sz="2400" dirty="0" smtClean="0"/>
              <a:t>- Des crédits non garantis</a:t>
            </a:r>
          </a:p>
          <a:p>
            <a:pPr marL="0" indent="0" algn="just">
              <a:buNone/>
            </a:pPr>
            <a:endParaRPr lang="fr-FR" sz="2400" dirty="0" smtClean="0"/>
          </a:p>
          <a:p>
            <a:pPr marL="0" indent="0" algn="just">
              <a:buNone/>
            </a:pPr>
            <a:r>
              <a:rPr lang="fr-FR" sz="2400" dirty="0" smtClean="0"/>
              <a:t>- Des crédits garantis par une hypothèque de 1</a:t>
            </a:r>
            <a:r>
              <a:rPr lang="fr-FR" sz="2400" baseline="30000" dirty="0" smtClean="0"/>
              <a:t>er</a:t>
            </a:r>
            <a:r>
              <a:rPr lang="fr-FR" sz="2400" dirty="0" smtClean="0"/>
              <a:t> rang</a:t>
            </a:r>
            <a:endParaRPr lang="fr-FR" sz="2400"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19</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9BD5A47C-0B57-4353-AA35-591B40F9CE49}"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40844024"/>
      </p:ext>
    </p:extLst>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r>
              <a:rPr lang="fr-FR" sz="2800" u="sng" dirty="0" smtClean="0"/>
              <a:t>Face à une demande crédit, la banque</a:t>
            </a:r>
            <a:r>
              <a:rPr lang="fr-FR" sz="2800" dirty="0" smtClean="0"/>
              <a:t>:</a:t>
            </a:r>
          </a:p>
          <a:p>
            <a:pPr marL="0" indent="0" algn="just">
              <a:buNone/>
            </a:pPr>
            <a:endParaRPr lang="fr-FR" sz="2400" dirty="0" smtClean="0"/>
          </a:p>
          <a:p>
            <a:pPr marL="0" indent="0" algn="just">
              <a:buNone/>
            </a:pPr>
            <a:r>
              <a:rPr lang="fr-FR" sz="2400" dirty="0" smtClean="0"/>
              <a:t>- Fait une analyse bancaire du risque de crédit,</a:t>
            </a:r>
          </a:p>
          <a:p>
            <a:pPr marL="0" indent="0" algn="just">
              <a:buNone/>
            </a:pPr>
            <a:endParaRPr lang="fr-FR" sz="2400" dirty="0" smtClean="0"/>
          </a:p>
          <a:p>
            <a:pPr marL="0" indent="0" algn="just">
              <a:buNone/>
            </a:pPr>
            <a:r>
              <a:rPr lang="fr-FR" sz="2400" dirty="0" smtClean="0"/>
              <a:t>- Prend une décision de refus ou d’octroi du crédit, avec en cas d’octroi, les conditions au rang desquelles, la constitution d’une  ou de plusieurs sûretés, à réaliser en cas de non remboursement,</a:t>
            </a:r>
          </a:p>
          <a:p>
            <a:pPr marL="0" indent="0" algn="just">
              <a:buNone/>
            </a:pPr>
            <a:endParaRPr lang="fr-FR" sz="2400" dirty="0" smtClean="0"/>
          </a:p>
          <a:p>
            <a:pPr marL="0" indent="0" algn="just">
              <a:buNone/>
            </a:pPr>
            <a:r>
              <a:rPr lang="fr-FR" sz="2400" dirty="0" smtClean="0"/>
              <a:t>- Envoie </a:t>
            </a:r>
            <a:r>
              <a:rPr lang="fr-FR" sz="2400" dirty="0"/>
              <a:t>au client </a:t>
            </a:r>
            <a:r>
              <a:rPr lang="fr-FR" sz="2400" dirty="0" smtClean="0"/>
              <a:t>d’une </a:t>
            </a:r>
            <a:r>
              <a:rPr lang="fr-FR" sz="2400" dirty="0"/>
              <a:t>« lettre de </a:t>
            </a:r>
            <a:r>
              <a:rPr lang="fr-FR" sz="2400" dirty="0" smtClean="0"/>
              <a:t>notification de </a:t>
            </a:r>
            <a:r>
              <a:rPr lang="fr-FR" sz="2400" dirty="0"/>
              <a:t>crédit »,</a:t>
            </a:r>
          </a:p>
          <a:p>
            <a:pPr marL="0" indent="0" algn="just">
              <a:buNone/>
            </a:pPr>
            <a:r>
              <a:rPr lang="fr-FR" sz="2400" dirty="0" smtClean="0"/>
              <a:t>.</a:t>
            </a:r>
            <a:endParaRPr lang="fr-FR" sz="2400" dirty="0"/>
          </a:p>
        </p:txBody>
      </p:sp>
      <p:sp>
        <p:nvSpPr>
          <p:cNvPr id="4" name="Espace réservé de la date 3"/>
          <p:cNvSpPr>
            <a:spLocks noGrp="1"/>
          </p:cNvSpPr>
          <p:nvPr>
            <p:ph type="dt" sz="half" idx="10"/>
          </p:nvPr>
        </p:nvSpPr>
        <p:spPr/>
        <p:txBody>
          <a:bodyPr/>
          <a:lstStyle/>
          <a:p>
            <a:fld id="{D31660B8-A7FD-4CC6-A9A0-1F9AC514AC3F}" type="datetime1">
              <a:rPr lang="fr-FR" smtClean="0"/>
              <a:pPr/>
              <a:t>14/03/20</a:t>
            </a:fld>
            <a:endParaRPr lang="fr-FR"/>
          </a:p>
        </p:txBody>
      </p:sp>
      <p:sp>
        <p:nvSpPr>
          <p:cNvPr id="5" name="Espace réservé du pied de page 4"/>
          <p:cNvSpPr>
            <a:spLocks noGrp="1"/>
          </p:cNvSpPr>
          <p:nvPr>
            <p:ph type="ftr" sz="quarter" idx="11"/>
          </p:nvPr>
        </p:nvSpPr>
        <p:spPr/>
        <p:txBody>
          <a:bodyPr/>
          <a:lstStyle/>
          <a:p>
            <a:r>
              <a:rPr lang="fr-FR" smtClean="0"/>
              <a:t>Pour la promotion du droit bancaire</a:t>
            </a:r>
            <a:endParaRPr lang="fr-FR"/>
          </a:p>
        </p:txBody>
      </p:sp>
      <p:sp>
        <p:nvSpPr>
          <p:cNvPr id="6" name="Espace réservé du numéro de diapositive 5"/>
          <p:cNvSpPr>
            <a:spLocks noGrp="1"/>
          </p:cNvSpPr>
          <p:nvPr>
            <p:ph type="sldNum" sz="quarter" idx="12"/>
          </p:nvPr>
        </p:nvSpPr>
        <p:spPr/>
        <p:txBody>
          <a:bodyPr/>
          <a:lstStyle/>
          <a:p>
            <a:fld id="{B6944581-9D37-4561-B621-C41CB9C395B6}" type="slidenum">
              <a:rPr lang="fr-FR" smtClean="0"/>
              <a:pPr/>
              <a:t>2</a:t>
            </a:fld>
            <a:endParaRPr lang="fr-FR"/>
          </a:p>
        </p:txBody>
      </p:sp>
      <p:pic>
        <p:nvPicPr>
          <p:cNvPr id="7" name="Image 6"/>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39989884"/>
      </p:ext>
    </p:extLst>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buNone/>
            </a:pPr>
            <a:r>
              <a:rPr lang="fr-FR" sz="2400" dirty="0" smtClean="0"/>
              <a:t>- Des crédits en souffrance</a:t>
            </a:r>
          </a:p>
          <a:p>
            <a:pPr marL="0" indent="0">
              <a:buNone/>
            </a:pPr>
            <a:endParaRPr lang="fr-FR" sz="2400" dirty="0" smtClean="0"/>
          </a:p>
          <a:p>
            <a:pPr marL="0" indent="0">
              <a:buNone/>
            </a:pPr>
            <a:r>
              <a:rPr lang="fr-FR" sz="2400" dirty="0" smtClean="0"/>
              <a:t>- Des crédits garantis par une hypothèque de 3eme rang</a:t>
            </a:r>
          </a:p>
          <a:p>
            <a:pPr marL="0" indent="0">
              <a:buNone/>
            </a:pPr>
            <a:endParaRPr lang="fr-FR" sz="2400" dirty="0" smtClean="0"/>
          </a:p>
          <a:p>
            <a:pPr>
              <a:buFontTx/>
              <a:buChar char="-"/>
            </a:pPr>
            <a:r>
              <a:rPr lang="fr-FR" sz="2400" dirty="0" smtClean="0"/>
              <a:t>Des crédits garantis par une institution financière,</a:t>
            </a:r>
          </a:p>
          <a:p>
            <a:pPr marL="0" indent="0" algn="just">
              <a:buNone/>
            </a:pPr>
            <a:endParaRPr lang="fr-FR" sz="2400" dirty="0" smtClean="0"/>
          </a:p>
          <a:p>
            <a:pPr marL="0" indent="0" algn="just">
              <a:buNone/>
            </a:pPr>
            <a:r>
              <a:rPr lang="fr-FR" sz="2400" dirty="0" smtClean="0"/>
              <a:t>- </a:t>
            </a:r>
            <a:r>
              <a:rPr lang="fr-FR" sz="2400" dirty="0"/>
              <a:t>D’autres le sont par une hypothèque de second rang, </a:t>
            </a:r>
          </a:p>
          <a:p>
            <a:pPr marL="0" indent="0" algn="just">
              <a:buNone/>
            </a:pPr>
            <a:endParaRPr lang="fr-FR" sz="2400" dirty="0"/>
          </a:p>
          <a:p>
            <a:pPr marL="0" indent="0" algn="just">
              <a:buNone/>
            </a:pPr>
            <a:r>
              <a:rPr lang="fr-FR" sz="2400" dirty="0"/>
              <a:t>- D’autres le sont par des institutions financières etc…</a:t>
            </a:r>
          </a:p>
          <a:p>
            <a:pPr>
              <a:buFontTx/>
              <a:buChar char="-"/>
            </a:pPr>
            <a:endParaRPr lang="fr-FR" sz="2400" dirty="0" smtClean="0"/>
          </a:p>
          <a:p>
            <a:pPr marL="0" indent="0">
              <a:buNone/>
            </a:pPr>
            <a:endParaRPr lang="fr-FR" sz="2400" dirty="0" smtClean="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20</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5C8C2EF2-8CA2-4394-9349-DFA5B82D4C8E}"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954900111"/>
      </p:ext>
    </p:extLst>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4" name="Espace réservé du numéro de diapositive 5"/>
          <p:cNvSpPr>
            <a:spLocks noGrp="1"/>
          </p:cNvSpPr>
          <p:nvPr>
            <p:ph type="sldNum" sz="quarter" idx="12"/>
          </p:nvPr>
        </p:nvSpPr>
        <p:spPr/>
        <p:txBody>
          <a:bodyPr/>
          <a:lstStyle/>
          <a:p>
            <a:fld id="{52647DDC-D970-4375-85FB-6382AE510149}" type="slidenum">
              <a:rPr lang="fr-FR"/>
              <a:pPr/>
              <a:t>21</a:t>
            </a:fld>
            <a:endParaRPr lang="fr-FR"/>
          </a:p>
        </p:txBody>
      </p:sp>
      <p:sp>
        <p:nvSpPr>
          <p:cNvPr id="631810" name="Rectangle 2"/>
          <p:cNvSpPr>
            <a:spLocks noGrp="1" noChangeArrowheads="1"/>
          </p:cNvSpPr>
          <p:nvPr>
            <p:ph type="title"/>
          </p:nvPr>
        </p:nvSpPr>
        <p:spPr/>
        <p:txBody>
          <a:bodyPr/>
          <a:lstStyle/>
          <a:p>
            <a:endParaRPr lang="fr-FR" sz="2400" b="1" u="sng" dirty="0">
              <a:solidFill>
                <a:srgbClr val="FF0000"/>
              </a:solidFill>
            </a:endParaRPr>
          </a:p>
        </p:txBody>
      </p:sp>
      <p:sp>
        <p:nvSpPr>
          <p:cNvPr id="631811" name="Rectangle 3"/>
          <p:cNvSpPr>
            <a:spLocks noGrp="1" noChangeArrowheads="1"/>
          </p:cNvSpPr>
          <p:nvPr>
            <p:ph type="body" idx="1"/>
          </p:nvPr>
        </p:nvSpPr>
        <p:spPr>
          <a:xfrm>
            <a:off x="395536" y="1484784"/>
            <a:ext cx="8229600" cy="4886003"/>
          </a:xfrm>
        </p:spPr>
        <p:txBody>
          <a:bodyPr/>
          <a:lstStyle/>
          <a:p>
            <a:pPr marL="0" indent="0" algn="ctr">
              <a:lnSpc>
                <a:spcPct val="120000"/>
              </a:lnSpc>
              <a:buNone/>
            </a:pPr>
            <a:endParaRPr lang="fr-FR" sz="2800" b="1" dirty="0" smtClean="0"/>
          </a:p>
          <a:p>
            <a:pPr marL="0" indent="0" algn="ctr">
              <a:lnSpc>
                <a:spcPct val="120000"/>
              </a:lnSpc>
              <a:buNone/>
            </a:pPr>
            <a:endParaRPr lang="fr-FR" sz="2800" b="1" dirty="0"/>
          </a:p>
          <a:p>
            <a:pPr marL="0" indent="0" algn="ctr">
              <a:lnSpc>
                <a:spcPct val="120000"/>
              </a:lnSpc>
              <a:buNone/>
            </a:pPr>
            <a:r>
              <a:rPr lang="fr-FR" sz="2800" b="1" dirty="0" smtClean="0"/>
              <a:t>I.2. </a:t>
            </a:r>
          </a:p>
          <a:p>
            <a:pPr marL="0" indent="0" algn="ctr">
              <a:lnSpc>
                <a:spcPct val="120000"/>
              </a:lnSpc>
              <a:buNone/>
            </a:pPr>
            <a:r>
              <a:rPr lang="fr-FR" sz="2800" b="1" u="sng" dirty="0" smtClean="0"/>
              <a:t>La </a:t>
            </a:r>
            <a:r>
              <a:rPr lang="fr-FR" sz="2800" b="1" u="sng" dirty="0"/>
              <a:t>pondération des actifs bancaires</a:t>
            </a:r>
          </a:p>
          <a:p>
            <a:pPr algn="ctr">
              <a:lnSpc>
                <a:spcPct val="120000"/>
              </a:lnSpc>
            </a:pPr>
            <a:endParaRPr lang="fr-FR" sz="2800" b="1" dirty="0"/>
          </a:p>
          <a:p>
            <a:pPr>
              <a:lnSpc>
                <a:spcPct val="80000"/>
              </a:lnSpc>
              <a:buFontTx/>
              <a:buNone/>
            </a:pPr>
            <a:endParaRPr lang="fr-FR" sz="2400" dirty="0"/>
          </a:p>
          <a:p>
            <a:pPr>
              <a:lnSpc>
                <a:spcPct val="80000"/>
              </a:lnSpc>
            </a:pPr>
            <a:endParaRPr lang="fr-FR" sz="2400" dirty="0"/>
          </a:p>
          <a:p>
            <a:pPr>
              <a:lnSpc>
                <a:spcPct val="80000"/>
              </a:lnSpc>
              <a:buFontTx/>
              <a:buNone/>
            </a:pPr>
            <a:r>
              <a:rPr lang="fr-FR" sz="800" dirty="0"/>
              <a:t>   </a:t>
            </a:r>
            <a:endParaRPr lang="fr-FR" sz="900" dirty="0"/>
          </a:p>
          <a:p>
            <a:pPr>
              <a:lnSpc>
                <a:spcPct val="80000"/>
              </a:lnSpc>
            </a:pPr>
            <a:endParaRPr lang="fr-FR" sz="900" dirty="0"/>
          </a:p>
          <a:p>
            <a:pPr>
              <a:lnSpc>
                <a:spcPct val="80000"/>
              </a:lnSpc>
            </a:pPr>
            <a:endParaRPr lang="fr-FR" sz="1000" dirty="0"/>
          </a:p>
        </p:txBody>
      </p:sp>
      <p:pic>
        <p:nvPicPr>
          <p:cNvPr id="6" name="Image 5"/>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2" name="Espace réservé de la date 1"/>
          <p:cNvSpPr>
            <a:spLocks noGrp="1"/>
          </p:cNvSpPr>
          <p:nvPr>
            <p:ph type="dt" sz="half" idx="10"/>
          </p:nvPr>
        </p:nvSpPr>
        <p:spPr/>
        <p:txBody>
          <a:bodyPr/>
          <a:lstStyle/>
          <a:p>
            <a:fld id="{4C14B088-B28F-47DD-931B-04C93AE40C13}" type="datetime1">
              <a:rPr lang="fr-FR" smtClean="0"/>
              <a:pPr/>
              <a:t>14/03/20</a:t>
            </a:fld>
            <a:endParaRPr lang="fr-FR"/>
          </a:p>
        </p:txBody>
      </p:sp>
      <p:sp>
        <p:nvSpPr>
          <p:cNvPr id="3" name="Espace réservé du pied de page 2"/>
          <p:cNvSpPr>
            <a:spLocks noGrp="1"/>
          </p:cNvSpPr>
          <p:nvPr>
            <p:ph type="ftr" sz="quarter" idx="11"/>
          </p:nvPr>
        </p:nvSpPr>
        <p:spPr/>
        <p:txBody>
          <a:bodyPr/>
          <a:lstStyle/>
          <a:p>
            <a:r>
              <a:rPr lang="fr-FR" smtClean="0"/>
              <a:t>Pour la promotion du droit bancaire</a:t>
            </a:r>
            <a:endParaRPr lang="fr-F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lgn="just">
              <a:buNone/>
            </a:pPr>
            <a:r>
              <a:rPr lang="fr-FR" sz="2400" b="1" dirty="0" smtClean="0"/>
              <a:t>- </a:t>
            </a:r>
            <a:r>
              <a:rPr lang="fr-FR" sz="2400" dirty="0" smtClean="0"/>
              <a:t>C’est </a:t>
            </a:r>
            <a:r>
              <a:rPr lang="fr-FR" sz="2400" dirty="0"/>
              <a:t>cette disparité dans la qualité des actifs bancaires que Bale veut intégrer, à travers leur  pondération qui n’est rien d’autre qu’une manière d’homogénéisation des actifs bancaire.</a:t>
            </a:r>
          </a:p>
          <a:p>
            <a:pPr marL="0" indent="0" algn="just">
              <a:buNone/>
            </a:pPr>
            <a:endParaRPr lang="fr-FR" sz="2400" dirty="0" smtClean="0"/>
          </a:p>
          <a:p>
            <a:pPr algn="just">
              <a:buFontTx/>
              <a:buChar char="-"/>
            </a:pPr>
            <a:r>
              <a:rPr lang="fr-FR" sz="2400" dirty="0" smtClean="0"/>
              <a:t>Cette pondération des actifs bancaires, résulte de deux  éléments qui sont:</a:t>
            </a:r>
          </a:p>
          <a:p>
            <a:pPr algn="just">
              <a:buFont typeface="Wingdings" pitchFamily="2" charset="2"/>
              <a:buChar char="ü"/>
            </a:pPr>
            <a:endParaRPr lang="fr-FR" sz="2000" dirty="0" smtClean="0"/>
          </a:p>
          <a:p>
            <a:pPr algn="just">
              <a:buFont typeface="Wingdings" pitchFamily="2" charset="2"/>
              <a:buChar char="ü"/>
            </a:pPr>
            <a:r>
              <a:rPr lang="fr-FR" sz="2000" dirty="0" smtClean="0"/>
              <a:t>leur classement dans des catégories définies,</a:t>
            </a:r>
          </a:p>
          <a:p>
            <a:pPr algn="just">
              <a:buFont typeface="Wingdings" pitchFamily="2" charset="2"/>
              <a:buChar char="ü"/>
            </a:pPr>
            <a:endParaRPr lang="fr-FR" sz="2000" dirty="0" smtClean="0"/>
          </a:p>
          <a:p>
            <a:pPr algn="just">
              <a:buFont typeface="Wingdings" pitchFamily="2" charset="2"/>
              <a:buChar char="ü"/>
            </a:pPr>
            <a:r>
              <a:rPr lang="fr-FR" sz="2000" dirty="0" smtClean="0"/>
              <a:t>Et l’application à chaque catégorie un coefficient de pondération.</a:t>
            </a:r>
            <a:endParaRPr lang="fr-FR" sz="2000" dirty="0"/>
          </a:p>
          <a:p>
            <a:pPr marL="0" indent="0">
              <a:buNone/>
            </a:pPr>
            <a:endParaRPr lang="fr-FR"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22</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DBBBF0AB-E1A2-4FC9-A89B-A34B1E1009B3}"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96084050"/>
      </p:ext>
    </p:extLst>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buNone/>
            </a:pPr>
            <a:r>
              <a:rPr lang="fr-FR" sz="2800" dirty="0" smtClean="0"/>
              <a:t>- </a:t>
            </a:r>
            <a:r>
              <a:rPr lang="fr-FR" sz="2800" u="sng" dirty="0" smtClean="0"/>
              <a:t>Diverses catégories créées par Bale</a:t>
            </a:r>
          </a:p>
          <a:p>
            <a:pPr>
              <a:buFont typeface="Wingdings" pitchFamily="2" charset="2"/>
              <a:buChar char="ü"/>
            </a:pPr>
            <a:endParaRPr lang="fr-FR" sz="2000" dirty="0" smtClean="0"/>
          </a:p>
          <a:p>
            <a:pPr>
              <a:buFont typeface="Wingdings" pitchFamily="2" charset="2"/>
              <a:buChar char="ü"/>
            </a:pPr>
            <a:r>
              <a:rPr lang="fr-FR" sz="2000" dirty="0" smtClean="0"/>
              <a:t>souverains </a:t>
            </a:r>
            <a:r>
              <a:rPr lang="fr-FR" sz="2000" dirty="0"/>
              <a:t>;</a:t>
            </a:r>
          </a:p>
          <a:p>
            <a:pPr marL="0" indent="0">
              <a:buNone/>
            </a:pPr>
            <a:endParaRPr lang="fr-FR" sz="2000" dirty="0"/>
          </a:p>
          <a:p>
            <a:pPr>
              <a:buFont typeface="Wingdings" pitchFamily="2" charset="2"/>
              <a:buChar char="ü"/>
            </a:pPr>
            <a:r>
              <a:rPr lang="fr-FR" sz="2000" dirty="0"/>
              <a:t>organismes publics hors administration centrale ;</a:t>
            </a:r>
          </a:p>
          <a:p>
            <a:pPr marL="0" indent="0">
              <a:buNone/>
            </a:pPr>
            <a:endParaRPr lang="fr-FR" sz="2000" dirty="0"/>
          </a:p>
          <a:p>
            <a:pPr>
              <a:buFont typeface="Wingdings" pitchFamily="2" charset="2"/>
              <a:buChar char="ü"/>
            </a:pPr>
            <a:r>
              <a:rPr lang="fr-FR" sz="2000" dirty="0"/>
              <a:t>banques multilatérales de développement ;</a:t>
            </a:r>
          </a:p>
          <a:p>
            <a:pPr marL="0" indent="0">
              <a:buNone/>
            </a:pPr>
            <a:endParaRPr lang="fr-FR" sz="2000" dirty="0"/>
          </a:p>
          <a:p>
            <a:pPr>
              <a:buFont typeface="Wingdings" pitchFamily="2" charset="2"/>
              <a:buChar char="ü"/>
            </a:pPr>
            <a:r>
              <a:rPr lang="fr-FR" sz="2000" dirty="0"/>
              <a:t>institutions financières ;</a:t>
            </a:r>
          </a:p>
          <a:p>
            <a:pPr marL="0" indent="0">
              <a:buNone/>
            </a:pPr>
            <a:endParaRPr lang="fr-FR" sz="2800" dirty="0"/>
          </a:p>
          <a:p>
            <a:pPr>
              <a:buFont typeface="Wingdings" pitchFamily="2" charset="2"/>
              <a:buChar char="ü"/>
            </a:pPr>
            <a:r>
              <a:rPr lang="fr-FR" sz="2000" dirty="0"/>
              <a:t>entreprises ;</a:t>
            </a:r>
          </a:p>
          <a:p>
            <a:pPr marL="0" indent="0">
              <a:buNone/>
            </a:pPr>
            <a:endParaRPr lang="fr-FR" sz="2800" u="sng"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23</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76FC9B91-5819-4A8B-B585-2AB5E0FF5173}"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67999833"/>
      </p:ext>
    </p:extLst>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buFont typeface="Wingdings" pitchFamily="2" charset="2"/>
              <a:buChar char="ü"/>
            </a:pPr>
            <a:r>
              <a:rPr lang="fr-FR" sz="2000" dirty="0"/>
              <a:t>clientèle de détail ;</a:t>
            </a:r>
          </a:p>
          <a:p>
            <a:pPr marL="0" indent="0">
              <a:buNone/>
            </a:pPr>
            <a:endParaRPr lang="fr-FR" sz="2000" dirty="0"/>
          </a:p>
          <a:p>
            <a:pPr>
              <a:buFont typeface="Wingdings" pitchFamily="2" charset="2"/>
              <a:buChar char="ü"/>
            </a:pPr>
            <a:r>
              <a:rPr lang="fr-FR" sz="2000" dirty="0"/>
              <a:t>prêts garantis par l'immobilier résidentiel ;</a:t>
            </a:r>
          </a:p>
          <a:p>
            <a:pPr marL="0" indent="0">
              <a:buNone/>
            </a:pPr>
            <a:endParaRPr lang="fr-FR" sz="2000" dirty="0"/>
          </a:p>
          <a:p>
            <a:pPr>
              <a:buFont typeface="Wingdings" pitchFamily="2" charset="2"/>
              <a:buChar char="ü"/>
            </a:pPr>
            <a:r>
              <a:rPr lang="fr-FR" sz="2000" dirty="0"/>
              <a:t>prêts garantis par l'immobilier commercial ;</a:t>
            </a:r>
          </a:p>
          <a:p>
            <a:pPr marL="0" indent="0">
              <a:buNone/>
            </a:pPr>
            <a:endParaRPr lang="fr-FR" sz="2000" dirty="0"/>
          </a:p>
          <a:p>
            <a:pPr>
              <a:buFont typeface="Wingdings" pitchFamily="2" charset="2"/>
              <a:buChar char="ü"/>
            </a:pPr>
            <a:r>
              <a:rPr lang="fr-FR" sz="2000" dirty="0"/>
              <a:t>créances en souffrance ;</a:t>
            </a:r>
          </a:p>
          <a:p>
            <a:pPr marL="0" indent="0">
              <a:buNone/>
            </a:pPr>
            <a:endParaRPr lang="fr-FR" sz="2000" dirty="0"/>
          </a:p>
          <a:p>
            <a:pPr>
              <a:buFont typeface="Wingdings" pitchFamily="2" charset="2"/>
              <a:buChar char="ü"/>
            </a:pPr>
            <a:r>
              <a:rPr lang="fr-FR" sz="2000" dirty="0"/>
              <a:t>créances à risque élevé ;</a:t>
            </a:r>
          </a:p>
          <a:p>
            <a:pPr marL="0" indent="0">
              <a:buNone/>
            </a:pPr>
            <a:endParaRPr lang="fr-FR" sz="2000" dirty="0"/>
          </a:p>
          <a:p>
            <a:pPr>
              <a:buFont typeface="Wingdings" pitchFamily="2" charset="2"/>
              <a:buChar char="ü"/>
            </a:pPr>
            <a:r>
              <a:rPr lang="fr-FR" sz="2000" dirty="0"/>
              <a:t>autres actifs.</a:t>
            </a:r>
          </a:p>
          <a:p>
            <a:pPr marL="0" indent="0">
              <a:buNone/>
            </a:pPr>
            <a:endParaRPr lang="fr-FR"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24</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50D9F762-FC7D-4B43-8B9D-E45DA40ABB43}"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70334287"/>
      </p:ext>
    </p:extLst>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buNone/>
            </a:pPr>
            <a:r>
              <a:rPr lang="fr-FR" dirty="0" smtClean="0"/>
              <a:t>- </a:t>
            </a:r>
            <a:r>
              <a:rPr lang="fr-FR" sz="2400" u="sng" dirty="0" smtClean="0"/>
              <a:t>La banque devra donc</a:t>
            </a:r>
            <a:r>
              <a:rPr lang="fr-FR" sz="2400" dirty="0" smtClean="0"/>
              <a:t>:</a:t>
            </a:r>
          </a:p>
          <a:p>
            <a:pPr algn="just">
              <a:buFont typeface="Wingdings" pitchFamily="2" charset="2"/>
              <a:buChar char="ü"/>
            </a:pPr>
            <a:endParaRPr lang="fr-FR" dirty="0"/>
          </a:p>
          <a:p>
            <a:pPr algn="just">
              <a:buFont typeface="Wingdings" pitchFamily="2" charset="2"/>
              <a:buChar char="ü"/>
            </a:pPr>
            <a:r>
              <a:rPr lang="fr-FR" sz="2000" dirty="0" smtClean="0"/>
              <a:t>classer ses propres actifs dans les catégories ainsi créées,</a:t>
            </a:r>
          </a:p>
          <a:p>
            <a:pPr algn="just">
              <a:buFont typeface="Wingdings" pitchFamily="2" charset="2"/>
              <a:buChar char="ü"/>
            </a:pPr>
            <a:endParaRPr lang="fr-FR" sz="2000" dirty="0" smtClean="0"/>
          </a:p>
          <a:p>
            <a:pPr algn="just">
              <a:buFont typeface="Wingdings" pitchFamily="2" charset="2"/>
              <a:buChar char="ü"/>
            </a:pPr>
            <a:r>
              <a:rPr lang="fr-FR" sz="2000" dirty="0" smtClean="0"/>
              <a:t>Et ensuite appliquer à chaque catégorie, le coefficient de pondération correspondant.</a:t>
            </a:r>
          </a:p>
          <a:p>
            <a:pPr algn="just">
              <a:buFont typeface="Wingdings" pitchFamily="2" charset="2"/>
              <a:buChar char="ü"/>
            </a:pPr>
            <a:endParaRPr lang="fr-FR" sz="2000" dirty="0"/>
          </a:p>
          <a:p>
            <a:pPr algn="just">
              <a:buFont typeface="Wingdings" pitchFamily="2" charset="2"/>
              <a:buChar char="ü"/>
            </a:pPr>
            <a:r>
              <a:rPr lang="fr-FR" sz="2000" dirty="0" smtClean="0"/>
              <a:t>Ainsi, nous aurons un ratio de solvabilité ou le dénominateur est plus proche de la réalité.</a:t>
            </a:r>
            <a:endParaRPr lang="fr-FR" sz="2000"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25</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BDF1DE0E-AB3A-48FF-BB87-4C0D83E41639}"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755269323"/>
      </p:ext>
    </p:extLst>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just"/>
            <a:r>
              <a:rPr lang="fr-FR" sz="2800" dirty="0" smtClean="0"/>
              <a:t>C’est à partir de ce moment seulement que vont intervenir les sûretés et donc le juriste. </a:t>
            </a:r>
            <a:endParaRPr lang="fr-FR" sz="2800"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26</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5271108E-D8E3-42DB-9AD0-FF9D22803B0E}"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849600982"/>
      </p:ext>
    </p:extLst>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ctr">
              <a:buFontTx/>
              <a:buNone/>
            </a:pPr>
            <a:endParaRPr lang="fr-FR" sz="2800" b="1" u="sng" dirty="0" smtClean="0">
              <a:solidFill>
                <a:srgbClr val="C00000"/>
              </a:solidFill>
            </a:endParaRPr>
          </a:p>
          <a:p>
            <a:pPr algn="ctr">
              <a:buFontTx/>
              <a:buNone/>
            </a:pPr>
            <a:endParaRPr lang="fr-FR" sz="2800" b="1" u="sng" dirty="0">
              <a:solidFill>
                <a:srgbClr val="C00000"/>
              </a:solidFill>
            </a:endParaRPr>
          </a:p>
          <a:p>
            <a:pPr algn="ctr">
              <a:buFontTx/>
              <a:buNone/>
            </a:pPr>
            <a:endParaRPr lang="fr-FR" sz="2800" b="1" u="sng" dirty="0" smtClean="0">
              <a:solidFill>
                <a:srgbClr val="C00000"/>
              </a:solidFill>
            </a:endParaRPr>
          </a:p>
          <a:p>
            <a:pPr algn="ctr">
              <a:buFontTx/>
              <a:buNone/>
            </a:pPr>
            <a:r>
              <a:rPr lang="fr-FR" sz="2800" b="1" u="sng" dirty="0" smtClean="0">
                <a:solidFill>
                  <a:srgbClr val="C00000"/>
                </a:solidFill>
              </a:rPr>
              <a:t>2eme </a:t>
            </a:r>
            <a:r>
              <a:rPr lang="fr-FR" sz="2800" b="1" u="sng" dirty="0">
                <a:solidFill>
                  <a:srgbClr val="C00000"/>
                </a:solidFill>
              </a:rPr>
              <a:t>Partie</a:t>
            </a:r>
          </a:p>
          <a:p>
            <a:pPr algn="ctr">
              <a:buFontTx/>
              <a:buNone/>
            </a:pPr>
            <a:r>
              <a:rPr lang="fr-FR" sz="2800" b="1" u="sng" dirty="0" smtClean="0">
                <a:solidFill>
                  <a:srgbClr val="C00000"/>
                </a:solidFill>
              </a:rPr>
              <a:t>Les suretés prudentielles</a:t>
            </a:r>
            <a:endParaRPr lang="fr-FR" sz="2800" b="1" u="sng" dirty="0">
              <a:solidFill>
                <a:srgbClr val="C00000"/>
              </a:solidFill>
            </a:endParaRPr>
          </a:p>
          <a:p>
            <a:endParaRPr lang="fr-FR"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27</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39DF7AC1-A3AA-4BA3-BD6A-B22EF368D5A7}"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8921427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800" b="1" u="sng" dirty="0" smtClean="0"/>
              <a:t>Sommaire</a:t>
            </a:r>
            <a:r>
              <a:rPr lang="fr-FR" dirty="0" smtClean="0"/>
              <a:t> </a:t>
            </a:r>
            <a:endParaRPr lang="fr-FR" dirty="0"/>
          </a:p>
        </p:txBody>
      </p:sp>
      <p:sp>
        <p:nvSpPr>
          <p:cNvPr id="3" name="Espace réservé du contenu 2"/>
          <p:cNvSpPr>
            <a:spLocks noGrp="1"/>
          </p:cNvSpPr>
          <p:nvPr>
            <p:ph idx="1"/>
          </p:nvPr>
        </p:nvSpPr>
        <p:spPr/>
        <p:txBody>
          <a:bodyPr/>
          <a:lstStyle/>
          <a:p>
            <a:r>
              <a:rPr lang="fr-FR" sz="2400" b="1" dirty="0" smtClean="0"/>
              <a:t>Les </a:t>
            </a:r>
            <a:r>
              <a:rPr lang="fr-FR" sz="2400" b="1" dirty="0"/>
              <a:t>techniques </a:t>
            </a:r>
            <a:r>
              <a:rPr lang="fr-FR" sz="2400" b="1" dirty="0" smtClean="0"/>
              <a:t>d’atténuation du risque de crédit (ARC)</a:t>
            </a:r>
            <a:endParaRPr lang="fr-FR" sz="2400" b="1" dirty="0"/>
          </a:p>
          <a:p>
            <a:endParaRPr lang="fr-FR" sz="2400" b="1" dirty="0"/>
          </a:p>
          <a:p>
            <a:r>
              <a:rPr lang="fr-FR" sz="2400" b="1" dirty="0"/>
              <a:t>Les sûretés </a:t>
            </a:r>
            <a:r>
              <a:rPr lang="fr-FR" sz="2400" b="1" dirty="0" smtClean="0"/>
              <a:t>prudentielles à proprement parler</a:t>
            </a:r>
            <a:endParaRPr lang="fr-FR" sz="2400" b="1" dirty="0"/>
          </a:p>
          <a:p>
            <a:endParaRPr lang="fr-FR"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28</a:t>
            </a:fld>
            <a:endParaRPr lang="fr-FR"/>
          </a:p>
        </p:txBody>
      </p:sp>
      <p:sp>
        <p:nvSpPr>
          <p:cNvPr id="5" name="Espace réservé de la date 4"/>
          <p:cNvSpPr>
            <a:spLocks noGrp="1"/>
          </p:cNvSpPr>
          <p:nvPr>
            <p:ph type="dt" sz="half" idx="10"/>
          </p:nvPr>
        </p:nvSpPr>
        <p:spPr/>
        <p:txBody>
          <a:bodyPr/>
          <a:lstStyle/>
          <a:p>
            <a:fld id="{747FBA0E-F7AD-4C40-9AB6-D8F2B6B9802D}" type="datetime1">
              <a:rPr lang="fr-FR" smtClean="0"/>
              <a:pPr/>
              <a:t>14/03/20</a:t>
            </a:fld>
            <a:endParaRPr lang="fr-FR"/>
          </a:p>
        </p:txBody>
      </p:sp>
      <p:sp>
        <p:nvSpPr>
          <p:cNvPr id="6" name="Espace réservé du pied de page 5"/>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712011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lgn="ctr">
              <a:buNone/>
            </a:pPr>
            <a:endParaRPr lang="fr-FR" sz="2400" b="1" dirty="0" smtClean="0"/>
          </a:p>
          <a:p>
            <a:pPr marL="0" indent="0" algn="ctr">
              <a:buNone/>
            </a:pPr>
            <a:endParaRPr lang="fr-FR" sz="2400" b="1" dirty="0"/>
          </a:p>
          <a:p>
            <a:pPr marL="0" indent="0" algn="ctr">
              <a:buNone/>
            </a:pPr>
            <a:endParaRPr lang="fr-FR" sz="2400" b="1" dirty="0" smtClean="0"/>
          </a:p>
          <a:p>
            <a:pPr marL="0" indent="0" algn="ctr">
              <a:buNone/>
            </a:pPr>
            <a:endParaRPr lang="fr-FR" sz="2400" b="1" dirty="0"/>
          </a:p>
          <a:p>
            <a:pPr marL="0" indent="0" algn="ctr">
              <a:buNone/>
            </a:pPr>
            <a:r>
              <a:rPr lang="fr-FR" sz="2400" b="1" dirty="0" smtClean="0"/>
              <a:t>II.1.</a:t>
            </a:r>
          </a:p>
          <a:p>
            <a:pPr marL="0" indent="0" algn="ctr">
              <a:buNone/>
            </a:pPr>
            <a:r>
              <a:rPr lang="fr-FR" sz="2400" b="1" u="sng" dirty="0" smtClean="0"/>
              <a:t>Les </a:t>
            </a:r>
            <a:r>
              <a:rPr lang="fr-FR" sz="2400" b="1" u="sng" dirty="0"/>
              <a:t>techniques d’ARC</a:t>
            </a:r>
          </a:p>
          <a:p>
            <a:endParaRPr lang="fr-FR" sz="2800" b="1" dirty="0"/>
          </a:p>
          <a:p>
            <a:pPr marL="0" indent="0">
              <a:buNone/>
            </a:pPr>
            <a:endParaRPr lang="fr-FR" sz="2800" b="1" dirty="0"/>
          </a:p>
          <a:p>
            <a:pPr marL="0" indent="0">
              <a:buNone/>
            </a:pPr>
            <a:endParaRPr lang="fr-FR"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29</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C69AC278-1EF3-48E6-B86A-91046078B9A4}"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078295149"/>
      </p:ext>
    </p:extLst>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lgn="just">
              <a:buNone/>
            </a:pPr>
            <a:r>
              <a:rPr lang="fr-FR" sz="2400" dirty="0" smtClean="0"/>
              <a:t>- Signature de la convention de crédit en cas d’accord du client,</a:t>
            </a:r>
          </a:p>
          <a:p>
            <a:pPr algn="just">
              <a:buFontTx/>
              <a:buChar char="-"/>
            </a:pPr>
            <a:endParaRPr lang="fr-FR" sz="2400" dirty="0" smtClean="0"/>
          </a:p>
          <a:p>
            <a:pPr algn="just">
              <a:buFontTx/>
              <a:buChar char="-"/>
            </a:pPr>
            <a:r>
              <a:rPr lang="fr-FR" sz="2400" dirty="0" smtClean="0"/>
              <a:t>Suivront ensuite la mise en place et l’utilisation,</a:t>
            </a:r>
          </a:p>
          <a:p>
            <a:pPr algn="just">
              <a:buFontTx/>
              <a:buChar char="-"/>
            </a:pPr>
            <a:endParaRPr lang="fr-FR" sz="2400" dirty="0" smtClean="0"/>
          </a:p>
          <a:p>
            <a:pPr algn="just">
              <a:buFontTx/>
              <a:buChar char="-"/>
            </a:pPr>
            <a:r>
              <a:rPr lang="fr-FR" sz="2400" dirty="0" smtClean="0"/>
              <a:t>Puis le suivi du remboursement.</a:t>
            </a:r>
          </a:p>
          <a:p>
            <a:pPr marL="0" indent="0" algn="ctr">
              <a:buNone/>
            </a:pPr>
            <a:endParaRPr lang="fr-FR" sz="2800" b="1" dirty="0" smtClean="0">
              <a:solidFill>
                <a:srgbClr val="C00000"/>
              </a:solidFill>
            </a:endParaRPr>
          </a:p>
          <a:p>
            <a:pPr marL="0" indent="0" algn="ctr">
              <a:buNone/>
            </a:pPr>
            <a:r>
              <a:rPr lang="fr-FR" sz="2800" b="1" dirty="0" smtClean="0">
                <a:solidFill>
                  <a:srgbClr val="C00000"/>
                </a:solidFill>
              </a:rPr>
              <a:t>«</a:t>
            </a:r>
            <a:r>
              <a:rPr lang="fr-FR" sz="2800" b="1" dirty="0">
                <a:solidFill>
                  <a:srgbClr val="C00000"/>
                </a:solidFill>
              </a:rPr>
              <a:t> </a:t>
            </a:r>
            <a:r>
              <a:rPr lang="fr-FR" sz="2800" b="1" dirty="0" smtClean="0">
                <a:solidFill>
                  <a:srgbClr val="C00000"/>
                </a:solidFill>
              </a:rPr>
              <a:t>Ici, la </a:t>
            </a:r>
            <a:r>
              <a:rPr lang="fr-FR" sz="2800" b="1" dirty="0">
                <a:solidFill>
                  <a:srgbClr val="C00000"/>
                </a:solidFill>
              </a:rPr>
              <a:t>sûreté est un moyen </a:t>
            </a:r>
            <a:r>
              <a:rPr lang="fr-FR" sz="2800" b="1" dirty="0" smtClean="0">
                <a:solidFill>
                  <a:srgbClr val="C00000"/>
                </a:solidFill>
              </a:rPr>
              <a:t>de </a:t>
            </a:r>
          </a:p>
          <a:p>
            <a:pPr marL="0" indent="0" algn="ctr">
              <a:buNone/>
            </a:pPr>
            <a:r>
              <a:rPr lang="fr-FR" sz="2800" b="1" dirty="0" smtClean="0">
                <a:solidFill>
                  <a:srgbClr val="C00000"/>
                </a:solidFill>
              </a:rPr>
              <a:t>recouvrement </a:t>
            </a:r>
            <a:r>
              <a:rPr lang="fr-FR" sz="2800" b="1" dirty="0">
                <a:solidFill>
                  <a:srgbClr val="C00000"/>
                </a:solidFill>
              </a:rPr>
              <a:t>d’une </a:t>
            </a:r>
            <a:r>
              <a:rPr lang="fr-FR" sz="2800" b="1" dirty="0" smtClean="0">
                <a:solidFill>
                  <a:srgbClr val="C00000"/>
                </a:solidFill>
              </a:rPr>
              <a:t>créance compromise ». </a:t>
            </a:r>
            <a:endParaRPr lang="fr-FR" sz="2800" b="1" dirty="0">
              <a:solidFill>
                <a:srgbClr val="C00000"/>
              </a:solidFill>
            </a:endParaRPr>
          </a:p>
          <a:p>
            <a:pPr marL="0" indent="0" algn="just">
              <a:buNone/>
            </a:pPr>
            <a:endParaRPr lang="fr-FR" sz="2400" dirty="0"/>
          </a:p>
        </p:txBody>
      </p:sp>
      <p:sp>
        <p:nvSpPr>
          <p:cNvPr id="4" name="Espace réservé de la date 3"/>
          <p:cNvSpPr>
            <a:spLocks noGrp="1"/>
          </p:cNvSpPr>
          <p:nvPr>
            <p:ph type="dt" sz="half" idx="10"/>
          </p:nvPr>
        </p:nvSpPr>
        <p:spPr/>
        <p:txBody>
          <a:bodyPr/>
          <a:lstStyle/>
          <a:p>
            <a:fld id="{D31660B8-A7FD-4CC6-A9A0-1F9AC514AC3F}" type="datetime1">
              <a:rPr lang="fr-FR" smtClean="0"/>
              <a:pPr/>
              <a:t>14/03/20</a:t>
            </a:fld>
            <a:endParaRPr lang="fr-FR"/>
          </a:p>
        </p:txBody>
      </p:sp>
      <p:sp>
        <p:nvSpPr>
          <p:cNvPr id="5" name="Espace réservé du pied de page 4"/>
          <p:cNvSpPr>
            <a:spLocks noGrp="1"/>
          </p:cNvSpPr>
          <p:nvPr>
            <p:ph type="ftr" sz="quarter" idx="11"/>
          </p:nvPr>
        </p:nvSpPr>
        <p:spPr/>
        <p:txBody>
          <a:bodyPr/>
          <a:lstStyle/>
          <a:p>
            <a:r>
              <a:rPr lang="fr-FR" smtClean="0"/>
              <a:t>Pour la promotion du droit bancaire</a:t>
            </a:r>
            <a:endParaRPr lang="fr-FR"/>
          </a:p>
        </p:txBody>
      </p:sp>
      <p:sp>
        <p:nvSpPr>
          <p:cNvPr id="6" name="Espace réservé du numéro de diapositive 5"/>
          <p:cNvSpPr>
            <a:spLocks noGrp="1"/>
          </p:cNvSpPr>
          <p:nvPr>
            <p:ph type="sldNum" sz="quarter" idx="12"/>
          </p:nvPr>
        </p:nvSpPr>
        <p:spPr/>
        <p:txBody>
          <a:bodyPr/>
          <a:lstStyle/>
          <a:p>
            <a:fld id="{B6944581-9D37-4561-B621-C41CB9C395B6}" type="slidenum">
              <a:rPr lang="fr-FR" smtClean="0"/>
              <a:pPr/>
              <a:t>3</a:t>
            </a:fld>
            <a:endParaRPr lang="fr-FR"/>
          </a:p>
        </p:txBody>
      </p:sp>
      <p:pic>
        <p:nvPicPr>
          <p:cNvPr id="7" name="Image 6"/>
          <p:cNvPicPr/>
          <p:nvPr/>
        </p:nvPicPr>
        <p:blipFill>
          <a:blip r:embed="rId2"/>
          <a:srcRect/>
          <a:stretch>
            <a:fillRect/>
          </a:stretch>
        </p:blipFill>
        <p:spPr bwMode="auto">
          <a:xfrm>
            <a:off x="4400550" y="620688"/>
            <a:ext cx="342900" cy="342900"/>
          </a:xfrm>
          <a:prstGeom prst="rect">
            <a:avLst/>
          </a:prstGeom>
          <a:solidFill>
            <a:srgbClr val="FFFFFF"/>
          </a:solidFill>
          <a:ln w="9525">
            <a:noFill/>
            <a:miter lim="800000"/>
            <a:headEnd/>
            <a:tailEnd/>
          </a:ln>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12900732"/>
      </p:ext>
    </p:extLst>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457200" y="1484784"/>
            <a:ext cx="8229600" cy="4641379"/>
          </a:xfrm>
        </p:spPr>
        <p:txBody>
          <a:bodyPr/>
          <a:lstStyle/>
          <a:p>
            <a:r>
              <a:rPr lang="fr-FR" sz="2800" u="sng" dirty="0" smtClean="0"/>
              <a:t>Techniques d’ARC (page 62 section 3)</a:t>
            </a:r>
          </a:p>
          <a:p>
            <a:pPr marL="0" indent="0" algn="just">
              <a:buNone/>
            </a:pPr>
            <a:endParaRPr lang="fr-FR" sz="2400" dirty="0" smtClean="0"/>
          </a:p>
          <a:p>
            <a:pPr marL="0" indent="0" algn="just">
              <a:buNone/>
            </a:pPr>
            <a:r>
              <a:rPr lang="fr-FR" sz="2400" dirty="0" smtClean="0"/>
              <a:t>- Au-delà </a:t>
            </a:r>
            <a:r>
              <a:rPr lang="fr-FR" sz="2400" dirty="0"/>
              <a:t>de la pondération des risques, la banque utilisera </a:t>
            </a:r>
            <a:r>
              <a:rPr lang="fr-FR" sz="2400" dirty="0" smtClean="0"/>
              <a:t>donc des </a:t>
            </a:r>
            <a:r>
              <a:rPr lang="fr-FR" sz="2400" dirty="0"/>
              <a:t>techniques d’atténuation </a:t>
            </a:r>
            <a:r>
              <a:rPr lang="fr-FR" sz="2400" dirty="0" smtClean="0"/>
              <a:t>de risque </a:t>
            </a:r>
            <a:r>
              <a:rPr lang="fr-FR" sz="2400" dirty="0"/>
              <a:t>de crédit </a:t>
            </a:r>
            <a:r>
              <a:rPr lang="fr-FR" sz="2400" dirty="0" smtClean="0"/>
              <a:t>(</a:t>
            </a:r>
            <a:r>
              <a:rPr lang="fr-FR" sz="2400" b="1" dirty="0" smtClean="0"/>
              <a:t>TARC</a:t>
            </a:r>
            <a:r>
              <a:rPr lang="fr-FR" sz="2400" dirty="0"/>
              <a:t>), pour réduire ses actifs, et </a:t>
            </a:r>
            <a:r>
              <a:rPr lang="fr-FR" sz="2400" dirty="0" smtClean="0"/>
              <a:t>donc améliorer </a:t>
            </a:r>
            <a:r>
              <a:rPr lang="fr-FR" sz="2400" dirty="0"/>
              <a:t>sa solvabilité.</a:t>
            </a:r>
          </a:p>
          <a:p>
            <a:endParaRPr lang="fr-FR" sz="2800" u="sng" dirty="0" smtClean="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30</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3861C6B6-19BB-4E2C-981F-E849FB4288EC}"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39080926"/>
      </p:ext>
    </p:extLst>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r>
              <a:rPr lang="fr-FR" sz="2800" b="1" dirty="0" smtClean="0"/>
              <a:t>T</a:t>
            </a:r>
            <a:r>
              <a:rPr lang="fr-FR" sz="2800" dirty="0" smtClean="0"/>
              <a:t>echniques</a:t>
            </a:r>
          </a:p>
          <a:p>
            <a:r>
              <a:rPr lang="fr-FR" sz="2800" b="1" dirty="0" smtClean="0"/>
              <a:t>A</a:t>
            </a:r>
            <a:r>
              <a:rPr lang="fr-FR" sz="2800" dirty="0" smtClean="0"/>
              <a:t>tténuation </a:t>
            </a:r>
          </a:p>
          <a:p>
            <a:r>
              <a:rPr lang="fr-FR" sz="2800" b="1" dirty="0" smtClean="0"/>
              <a:t>R</a:t>
            </a:r>
            <a:r>
              <a:rPr lang="fr-FR" sz="2800" dirty="0" smtClean="0"/>
              <a:t>isque de </a:t>
            </a:r>
          </a:p>
          <a:p>
            <a:r>
              <a:rPr lang="fr-FR" sz="2800" b="1" dirty="0" smtClean="0"/>
              <a:t>C</a:t>
            </a:r>
            <a:r>
              <a:rPr lang="fr-FR" sz="2800" dirty="0" smtClean="0"/>
              <a:t>rédit  </a:t>
            </a:r>
          </a:p>
          <a:p>
            <a:pPr marL="0" indent="0" algn="ctr">
              <a:buNone/>
            </a:pPr>
            <a:r>
              <a:rPr lang="fr-FR" b="1" dirty="0" smtClean="0">
                <a:solidFill>
                  <a:srgbClr val="C00000"/>
                </a:solidFill>
              </a:rPr>
              <a:t>T.A.R.C.</a:t>
            </a:r>
          </a:p>
          <a:p>
            <a:pPr marL="0" indent="0">
              <a:buNone/>
            </a:pPr>
            <a:r>
              <a:rPr lang="fr-FR" sz="2800" dirty="0"/>
              <a:t>- </a:t>
            </a:r>
            <a:r>
              <a:rPr lang="fr-FR" sz="2800" u="sng" dirty="0"/>
              <a:t>Différentes formes de techniques d’atténuation de risque de crédit (ARC)</a:t>
            </a:r>
          </a:p>
          <a:p>
            <a:pPr marL="0" indent="0">
              <a:buNone/>
            </a:pPr>
            <a:endParaRPr lang="fr-FR" sz="2800" dirty="0"/>
          </a:p>
          <a:p>
            <a:pPr>
              <a:buFont typeface="Wingdings" pitchFamily="2" charset="2"/>
              <a:buChar char="ü"/>
            </a:pPr>
            <a:r>
              <a:rPr lang="fr-FR" sz="2000" dirty="0"/>
              <a:t>Il en existe 2.</a:t>
            </a:r>
          </a:p>
          <a:p>
            <a:pPr marL="0" indent="0">
              <a:buNone/>
            </a:pPr>
            <a:endParaRPr lang="fr-FR" b="1" dirty="0">
              <a:solidFill>
                <a:srgbClr val="C00000"/>
              </a:solidFill>
              <a:effectLst>
                <a:outerShdw blurRad="38100" dist="38100" dir="2700000" algn="tl">
                  <a:srgbClr val="000000">
                    <a:alpha val="43137"/>
                  </a:srgbClr>
                </a:outerShdw>
              </a:effectLst>
            </a:endParaRPr>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31</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497801A4-9AE6-4972-86A9-627B9C4B314A}"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51328537"/>
      </p:ext>
    </p:extLst>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457200" y="1484784"/>
            <a:ext cx="8229600" cy="4641379"/>
          </a:xfrm>
        </p:spPr>
        <p:txBody>
          <a:bodyPr/>
          <a:lstStyle/>
          <a:p>
            <a:pPr algn="just">
              <a:buFontTx/>
              <a:buChar char="-"/>
            </a:pPr>
            <a:r>
              <a:rPr lang="fr-FR" sz="2400" u="sng" dirty="0" smtClean="0"/>
              <a:t>Protection </a:t>
            </a:r>
            <a:r>
              <a:rPr lang="fr-FR" sz="2400" u="sng" dirty="0"/>
              <a:t>de </a:t>
            </a:r>
            <a:r>
              <a:rPr lang="fr-FR" sz="2400" u="sng" dirty="0" smtClean="0"/>
              <a:t>crédit financée </a:t>
            </a:r>
            <a:r>
              <a:rPr lang="fr-FR" sz="2400" u="sng" dirty="0"/>
              <a:t>ou </a:t>
            </a:r>
            <a:r>
              <a:rPr lang="fr-FR" sz="2400" u="sng" dirty="0" smtClean="0"/>
              <a:t>« sureté réelle</a:t>
            </a:r>
            <a:r>
              <a:rPr lang="fr-FR" sz="2400" dirty="0" smtClean="0"/>
              <a:t> » (page 62)</a:t>
            </a:r>
          </a:p>
          <a:p>
            <a:pPr algn="just">
              <a:buFont typeface="Wingdings" pitchFamily="2" charset="2"/>
              <a:buChar char="ü"/>
            </a:pPr>
            <a:endParaRPr lang="fr-FR" sz="2000" dirty="0" smtClean="0"/>
          </a:p>
          <a:p>
            <a:pPr algn="just">
              <a:buFont typeface="Wingdings" pitchFamily="2" charset="2"/>
              <a:buChar char="ü"/>
            </a:pPr>
            <a:r>
              <a:rPr lang="fr-FR" sz="2000" dirty="0" smtClean="0"/>
              <a:t>une </a:t>
            </a:r>
            <a:r>
              <a:rPr lang="fr-FR" sz="2000" dirty="0"/>
              <a:t>technique </a:t>
            </a:r>
            <a:r>
              <a:rPr lang="fr-FR" sz="2000" dirty="0" smtClean="0"/>
              <a:t>d'atténuation </a:t>
            </a:r>
            <a:r>
              <a:rPr lang="fr-FR" sz="2000" dirty="0"/>
              <a:t>du </a:t>
            </a:r>
            <a:r>
              <a:rPr lang="fr-FR" sz="2000" dirty="0" smtClean="0"/>
              <a:t>risque de crédit </a:t>
            </a:r>
            <a:r>
              <a:rPr lang="fr-FR" sz="2000" dirty="0"/>
              <a:t>selon laquelle le risque de </a:t>
            </a:r>
            <a:r>
              <a:rPr lang="fr-FR" sz="2000" dirty="0" smtClean="0"/>
              <a:t>crédit associé à </a:t>
            </a:r>
            <a:r>
              <a:rPr lang="fr-FR" sz="2000" dirty="0"/>
              <a:t>l'exposition d'un </a:t>
            </a:r>
            <a:r>
              <a:rPr lang="fr-FR" sz="2000" dirty="0" smtClean="0"/>
              <a:t>établissement, se trouve réduit </a:t>
            </a:r>
            <a:r>
              <a:rPr lang="fr-FR" sz="2000" dirty="0"/>
              <a:t>par le droit qu'a celui-ci, en cas de </a:t>
            </a:r>
            <a:r>
              <a:rPr lang="fr-FR" sz="2000" dirty="0" smtClean="0"/>
              <a:t>défaut </a:t>
            </a:r>
            <a:r>
              <a:rPr lang="fr-FR" sz="2000" dirty="0"/>
              <a:t>de la contrepartie (ou en cas </a:t>
            </a:r>
            <a:r>
              <a:rPr lang="fr-FR" sz="2000" dirty="0" smtClean="0"/>
              <a:t>de survenance </a:t>
            </a:r>
            <a:r>
              <a:rPr lang="fr-FR" sz="2000" dirty="0"/>
              <a:t>d'autres </a:t>
            </a:r>
            <a:r>
              <a:rPr lang="fr-FR" sz="2000" dirty="0" smtClean="0"/>
              <a:t>évènements </a:t>
            </a:r>
            <a:r>
              <a:rPr lang="fr-FR" sz="2000" dirty="0"/>
              <a:t>de </a:t>
            </a:r>
            <a:r>
              <a:rPr lang="fr-FR" sz="2000" dirty="0" smtClean="0"/>
              <a:t>crédit prédéterminés </a:t>
            </a:r>
            <a:r>
              <a:rPr lang="fr-FR" sz="2000" dirty="0"/>
              <a:t>concernant la contrepartie) </a:t>
            </a:r>
            <a:r>
              <a:rPr lang="fr-FR" sz="2000" b="1" dirty="0" smtClean="0"/>
              <a:t>de liquider </a:t>
            </a:r>
            <a:r>
              <a:rPr lang="fr-FR" sz="2000" b="1" dirty="0"/>
              <a:t>certains actifs, d'obtenir leur transfert, de se les approprier ou de les </a:t>
            </a:r>
            <a:r>
              <a:rPr lang="fr-FR" sz="2000" b="1" dirty="0" smtClean="0"/>
              <a:t>conserver</a:t>
            </a:r>
            <a:r>
              <a:rPr lang="fr-FR" sz="2000" dirty="0" smtClean="0"/>
              <a:t>. </a:t>
            </a:r>
          </a:p>
          <a:p>
            <a:pPr algn="just">
              <a:buFont typeface="Wingdings" pitchFamily="2" charset="2"/>
              <a:buChar char="ü"/>
            </a:pPr>
            <a:endParaRPr lang="fr-FR" sz="2000" dirty="0" smtClean="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32</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D77DC0AB-E340-4C45-8CD4-3D444AF4BEB0}"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95801477"/>
      </p:ext>
    </p:extLst>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457200" y="1484784"/>
            <a:ext cx="8229600" cy="4641379"/>
          </a:xfrm>
        </p:spPr>
        <p:txBody>
          <a:bodyPr/>
          <a:lstStyle/>
          <a:p>
            <a:pPr algn="just">
              <a:buFontTx/>
              <a:buChar char="-"/>
            </a:pPr>
            <a:r>
              <a:rPr lang="fr-FR" sz="2400" u="sng" dirty="0" smtClean="0"/>
              <a:t>Protection </a:t>
            </a:r>
            <a:r>
              <a:rPr lang="fr-FR" sz="2400" u="sng" dirty="0"/>
              <a:t>de </a:t>
            </a:r>
            <a:r>
              <a:rPr lang="fr-FR" sz="2400" u="sng" dirty="0" err="1"/>
              <a:t>credit</a:t>
            </a:r>
            <a:r>
              <a:rPr lang="fr-FR" sz="2400" u="sng" dirty="0"/>
              <a:t> non </a:t>
            </a:r>
            <a:r>
              <a:rPr lang="fr-FR" sz="2400" u="sng" dirty="0" smtClean="0"/>
              <a:t>financée </a:t>
            </a:r>
            <a:r>
              <a:rPr lang="fr-FR" sz="2400" u="sng" dirty="0"/>
              <a:t>ou </a:t>
            </a:r>
            <a:r>
              <a:rPr lang="fr-FR" sz="2400" u="sng" dirty="0" smtClean="0"/>
              <a:t>« sûreté personnelle</a:t>
            </a:r>
            <a:r>
              <a:rPr lang="fr-FR" sz="2400" dirty="0" smtClean="0"/>
              <a:t> » (page 62)</a:t>
            </a:r>
          </a:p>
          <a:p>
            <a:pPr marL="0" indent="0" algn="just">
              <a:buNone/>
            </a:pPr>
            <a:r>
              <a:rPr lang="fr-FR" dirty="0" smtClean="0"/>
              <a:t> </a:t>
            </a:r>
          </a:p>
          <a:p>
            <a:pPr algn="just">
              <a:buFont typeface="Wingdings" pitchFamily="2" charset="2"/>
              <a:buChar char="ü"/>
            </a:pPr>
            <a:r>
              <a:rPr lang="fr-FR" sz="2000" dirty="0" smtClean="0"/>
              <a:t>une technique d'atténuation </a:t>
            </a:r>
            <a:r>
              <a:rPr lang="fr-FR" sz="2000" dirty="0"/>
              <a:t>du risque de </a:t>
            </a:r>
            <a:r>
              <a:rPr lang="fr-FR" sz="2000" dirty="0" smtClean="0"/>
              <a:t>crédit </a:t>
            </a:r>
            <a:r>
              <a:rPr lang="fr-FR" sz="2000" dirty="0"/>
              <a:t>selon laquelle le risque de </a:t>
            </a:r>
            <a:r>
              <a:rPr lang="fr-FR" sz="2000" dirty="0" smtClean="0"/>
              <a:t>crédit associé </a:t>
            </a:r>
            <a:r>
              <a:rPr lang="fr-FR" sz="2000" dirty="0"/>
              <a:t>a </a:t>
            </a:r>
            <a:r>
              <a:rPr lang="fr-FR" sz="2000" dirty="0" smtClean="0"/>
              <a:t>l'exposition d'un établissement,  </a:t>
            </a:r>
            <a:r>
              <a:rPr lang="fr-FR" sz="2000" dirty="0"/>
              <a:t>se trouve </a:t>
            </a:r>
            <a:r>
              <a:rPr lang="fr-FR" sz="2000" dirty="0" smtClean="0"/>
              <a:t>réduit </a:t>
            </a:r>
            <a:r>
              <a:rPr lang="fr-FR" sz="2000" dirty="0"/>
              <a:t>par </a:t>
            </a:r>
            <a:r>
              <a:rPr lang="fr-FR" sz="2000" b="1" dirty="0"/>
              <a:t>l'obligation d'un tiers de payer </a:t>
            </a:r>
            <a:r>
              <a:rPr lang="fr-FR" sz="2000" dirty="0"/>
              <a:t>un montant en </a:t>
            </a:r>
            <a:r>
              <a:rPr lang="fr-FR" sz="2000" dirty="0" smtClean="0"/>
              <a:t>cas de défaut </a:t>
            </a:r>
            <a:r>
              <a:rPr lang="fr-FR" sz="2000" dirty="0"/>
              <a:t>de l'emprunteur ou en cas de survenance d'autres </a:t>
            </a:r>
            <a:r>
              <a:rPr lang="fr-FR" sz="2000" dirty="0" smtClean="0"/>
              <a:t>évènements </a:t>
            </a:r>
            <a:r>
              <a:rPr lang="fr-FR" sz="2000" dirty="0"/>
              <a:t>de </a:t>
            </a:r>
            <a:r>
              <a:rPr lang="fr-FR" sz="2000" dirty="0" smtClean="0"/>
              <a:t>crédit prédéterminés.</a:t>
            </a:r>
            <a:endParaRPr lang="fr-FR" sz="2000" dirty="0"/>
          </a:p>
          <a:p>
            <a:pPr marL="0" indent="0">
              <a:buNone/>
            </a:pPr>
            <a:endParaRPr lang="fr-FR"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33</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EDA0A8A9-9258-4B0D-8549-5F3E369AD99E}"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250473083"/>
      </p:ext>
    </p:extLst>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457200" y="1484784"/>
            <a:ext cx="8229600" cy="4641379"/>
          </a:xfrm>
        </p:spPr>
        <p:txBody>
          <a:bodyPr/>
          <a:lstStyle/>
          <a:p>
            <a:pPr marL="0" indent="0">
              <a:buNone/>
            </a:pPr>
            <a:r>
              <a:rPr lang="fr-FR" sz="2400" dirty="0" smtClean="0"/>
              <a:t>- </a:t>
            </a:r>
            <a:r>
              <a:rPr lang="fr-FR" sz="2400" u="sng" dirty="0" smtClean="0"/>
              <a:t>Les </a:t>
            </a:r>
            <a:r>
              <a:rPr lang="fr-FR" sz="2400" u="sng" dirty="0"/>
              <a:t>dérivés de </a:t>
            </a:r>
            <a:r>
              <a:rPr lang="fr-FR" sz="2400" u="sng" dirty="0" smtClean="0"/>
              <a:t>crédit (page 62)</a:t>
            </a:r>
          </a:p>
          <a:p>
            <a:pPr marL="0" indent="0">
              <a:buNone/>
            </a:pPr>
            <a:endParaRPr lang="fr-FR" sz="2000" dirty="0" smtClean="0"/>
          </a:p>
          <a:p>
            <a:pPr algn="just">
              <a:buFont typeface="Wingdings" pitchFamily="2" charset="2"/>
              <a:buChar char="ü"/>
            </a:pPr>
            <a:r>
              <a:rPr lang="fr-FR" sz="2000" dirty="0" smtClean="0"/>
              <a:t>Un </a:t>
            </a:r>
            <a:r>
              <a:rPr lang="fr-FR" sz="2000" dirty="0"/>
              <a:t>dérivé de crédit est un instrument permettant de se protéger contre la défaillance d'une </a:t>
            </a:r>
            <a:r>
              <a:rPr lang="fr-FR" sz="2000" dirty="0" smtClean="0"/>
              <a:t>contrepartie. </a:t>
            </a:r>
            <a:r>
              <a:rPr lang="fr-FR" sz="2000" dirty="0"/>
              <a:t>De façon générale, un </a:t>
            </a:r>
            <a:r>
              <a:rPr lang="fr-FR" sz="2000" b="1" dirty="0"/>
              <a:t>dérivé de crédit est un produit structuré de manière à déclencher un règlement lorsque survient un événement de crédit du type:</a:t>
            </a:r>
          </a:p>
          <a:p>
            <a:pPr marL="0" indent="0" algn="just">
              <a:buNone/>
            </a:pPr>
            <a:endParaRPr lang="fr-FR" sz="2000" b="1" dirty="0" smtClean="0"/>
          </a:p>
          <a:p>
            <a:pPr algn="just">
              <a:buFont typeface="Courier New" pitchFamily="49" charset="0"/>
              <a:buChar char="o"/>
            </a:pPr>
            <a:r>
              <a:rPr lang="fr-FR" sz="2000" dirty="0" smtClean="0"/>
              <a:t>(</a:t>
            </a:r>
            <a:r>
              <a:rPr lang="fr-FR" sz="2000" dirty="0"/>
              <a:t>1) Le défaut de paiement sur les intérêts ou le principal,</a:t>
            </a:r>
          </a:p>
          <a:p>
            <a:pPr marL="0" indent="0" algn="just">
              <a:buNone/>
            </a:pPr>
            <a:endParaRPr lang="fr-FR" sz="2000" dirty="0" smtClean="0"/>
          </a:p>
          <a:p>
            <a:pPr algn="just">
              <a:buFont typeface="Courier New" pitchFamily="49" charset="0"/>
              <a:buChar char="o"/>
            </a:pPr>
            <a:r>
              <a:rPr lang="fr-FR" sz="2000" dirty="0" smtClean="0"/>
              <a:t>(</a:t>
            </a:r>
            <a:r>
              <a:rPr lang="fr-FR" sz="2000" dirty="0"/>
              <a:t>2) La faillite et les procédures judiciaires assimilées,</a:t>
            </a:r>
          </a:p>
          <a:p>
            <a:pPr marL="0" indent="0" algn="just">
              <a:buNone/>
            </a:pPr>
            <a:endParaRPr lang="fr-FR" sz="2000" dirty="0" smtClean="0"/>
          </a:p>
          <a:p>
            <a:pPr algn="just">
              <a:buFont typeface="Courier New" pitchFamily="49" charset="0"/>
              <a:buChar char="o"/>
            </a:pPr>
            <a:r>
              <a:rPr lang="fr-FR" sz="2000" dirty="0" smtClean="0"/>
              <a:t>(</a:t>
            </a:r>
            <a:r>
              <a:rPr lang="fr-FR" sz="2000" dirty="0"/>
              <a:t>3) La répudiation </a:t>
            </a:r>
            <a:r>
              <a:rPr lang="fr-FR" sz="2000" dirty="0" smtClean="0"/>
              <a:t>(réduction drastique) de </a:t>
            </a:r>
            <a:r>
              <a:rPr lang="fr-FR" sz="2000" dirty="0"/>
              <a:t>la dette financière,</a:t>
            </a:r>
          </a:p>
          <a:p>
            <a:pPr marL="0" indent="0">
              <a:buNone/>
            </a:pPr>
            <a:endParaRPr lang="fr-FR" sz="2000" u="sng" dirty="0"/>
          </a:p>
          <a:p>
            <a:pPr marL="0" indent="0">
              <a:buNone/>
            </a:pPr>
            <a:endParaRPr lang="fr-FR"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34</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EC97724A-FE4B-440A-8C88-8996C78116A8}"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225996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457200" y="1484784"/>
            <a:ext cx="8229600" cy="4641379"/>
          </a:xfrm>
        </p:spPr>
        <p:txBody>
          <a:bodyPr/>
          <a:lstStyle/>
          <a:p>
            <a:pPr algn="just">
              <a:buFont typeface="Courier New" pitchFamily="49" charset="0"/>
              <a:buChar char="o"/>
            </a:pPr>
            <a:r>
              <a:rPr lang="fr-FR" sz="2000" dirty="0" smtClean="0"/>
              <a:t>(</a:t>
            </a:r>
            <a:r>
              <a:rPr lang="fr-FR" sz="2000" dirty="0"/>
              <a:t>4) La restructuration de la dette du débiteur de référence,</a:t>
            </a:r>
          </a:p>
          <a:p>
            <a:pPr marL="0" indent="0" algn="just">
              <a:buNone/>
            </a:pPr>
            <a:endParaRPr lang="fr-FR" sz="2000" dirty="0" smtClean="0"/>
          </a:p>
          <a:p>
            <a:pPr algn="just">
              <a:buFont typeface="Courier New" pitchFamily="49" charset="0"/>
              <a:buChar char="o"/>
            </a:pPr>
            <a:r>
              <a:rPr lang="fr-FR" sz="2000" dirty="0" smtClean="0"/>
              <a:t>(</a:t>
            </a:r>
            <a:r>
              <a:rPr lang="fr-FR" sz="2000" dirty="0"/>
              <a:t>5) Les moratoires et rééchelonnements de paiements pour les dettes souveraines</a:t>
            </a:r>
            <a:r>
              <a:rPr lang="fr-FR" sz="2000" dirty="0" smtClean="0"/>
              <a:t>.</a:t>
            </a:r>
          </a:p>
          <a:p>
            <a:pPr marL="0" indent="0" algn="just">
              <a:buNone/>
            </a:pPr>
            <a:endParaRPr lang="fr-FR" sz="2000" dirty="0"/>
          </a:p>
          <a:p>
            <a:pPr algn="just">
              <a:buFont typeface="Wingdings" pitchFamily="2" charset="2"/>
              <a:buChar char="ü"/>
            </a:pPr>
            <a:r>
              <a:rPr lang="fr-FR" sz="2000" u="sng" dirty="0" smtClean="0"/>
              <a:t>N.B</a:t>
            </a:r>
            <a:r>
              <a:rPr lang="fr-FR" sz="2000" dirty="0" smtClean="0"/>
              <a:t>. On aura reconnu à travers ces techniques d’atténuation de risque de crédit, la consécration des sûretés réelles et personnelles. A ce </a:t>
            </a:r>
            <a:r>
              <a:rPr lang="fr-FR" sz="2000" dirty="0"/>
              <a:t>niveau </a:t>
            </a:r>
            <a:r>
              <a:rPr lang="fr-FR" sz="2000" dirty="0" smtClean="0"/>
              <a:t>on </a:t>
            </a:r>
            <a:r>
              <a:rPr lang="fr-FR" sz="2000" dirty="0"/>
              <a:t>va retrouver le rôle des sûretés  dans le dispositif prudentiel, en particulier dans la détermination du niveau des fonds propres, qui permettent à une banque, à la </a:t>
            </a:r>
            <a:r>
              <a:rPr lang="fr-FR" sz="2000" dirty="0" smtClean="0"/>
              <a:t>fois d’intervenir </a:t>
            </a:r>
            <a:r>
              <a:rPr lang="fr-FR" sz="2000" dirty="0"/>
              <a:t>dans le domaine du financement, </a:t>
            </a:r>
            <a:r>
              <a:rPr lang="fr-FR" sz="2000" dirty="0" smtClean="0"/>
              <a:t>mais </a:t>
            </a:r>
            <a:r>
              <a:rPr lang="fr-FR" sz="2000" dirty="0"/>
              <a:t>aussi dans celui de </a:t>
            </a:r>
            <a:r>
              <a:rPr lang="fr-FR" sz="2000" b="1" dirty="0"/>
              <a:t>sa solvabilité à l’égard de ses clients et créanciers</a:t>
            </a:r>
            <a:r>
              <a:rPr lang="fr-FR" sz="2000" dirty="0"/>
              <a:t>, en hypothèse de liquidation. </a:t>
            </a:r>
          </a:p>
          <a:p>
            <a:pPr marL="0" indent="0" algn="just">
              <a:buNone/>
            </a:pPr>
            <a:endParaRPr lang="fr-FR" sz="2000" dirty="0"/>
          </a:p>
          <a:p>
            <a:pPr marL="0" indent="0">
              <a:buNone/>
            </a:pPr>
            <a:endParaRPr lang="fr-FR" sz="2000"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35</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8F54DD46-FD14-4140-8734-65F73E8739AA}"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540027137"/>
      </p:ext>
    </p:extLst>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lgn="ctr">
              <a:buNone/>
            </a:pPr>
            <a:endParaRPr lang="fr-FR" sz="2800" b="1" u="sng" dirty="0" smtClean="0"/>
          </a:p>
          <a:p>
            <a:pPr marL="0" indent="0" algn="ctr">
              <a:buNone/>
            </a:pPr>
            <a:endParaRPr lang="fr-FR" sz="2800" b="1" u="sng" dirty="0"/>
          </a:p>
          <a:p>
            <a:pPr marL="0" indent="0" algn="ctr">
              <a:buNone/>
            </a:pPr>
            <a:endParaRPr lang="fr-FR" sz="2800" b="1" u="sng" dirty="0" smtClean="0"/>
          </a:p>
          <a:p>
            <a:pPr marL="0" indent="0" algn="ctr">
              <a:buNone/>
            </a:pPr>
            <a:r>
              <a:rPr lang="fr-FR" sz="2400" b="1" dirty="0" smtClean="0"/>
              <a:t>II.2. </a:t>
            </a:r>
          </a:p>
          <a:p>
            <a:pPr marL="0" indent="0" algn="ctr">
              <a:buNone/>
            </a:pPr>
            <a:r>
              <a:rPr lang="fr-FR" sz="2400" b="1" u="sng" dirty="0" smtClean="0"/>
              <a:t>Les sûretés prudentielles</a:t>
            </a:r>
            <a:endParaRPr lang="fr-FR" sz="2400" b="1" u="sng"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36</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FFE375B1-8244-4256-AA88-D878C13BF2FA}"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800261571"/>
      </p:ext>
    </p:extLst>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just">
              <a:buFont typeface="Arial" pitchFamily="34" charset="0"/>
              <a:buChar char="•"/>
            </a:pPr>
            <a:r>
              <a:rPr lang="fr-FR" sz="2800" dirty="0" smtClean="0"/>
              <a:t>En </a:t>
            </a:r>
            <a:r>
              <a:rPr lang="fr-FR" sz="2800" dirty="0"/>
              <a:t>lisant les définitions données à ces techniques d’atténuation de risque de crédit (ARC), l’on réalise qu’il s’agit:</a:t>
            </a:r>
          </a:p>
          <a:p>
            <a:pPr marL="0" indent="0" algn="just">
              <a:buNone/>
            </a:pPr>
            <a:endParaRPr lang="fr-FR" sz="2400" dirty="0"/>
          </a:p>
          <a:p>
            <a:pPr marL="0" indent="0" algn="just">
              <a:buNone/>
            </a:pPr>
            <a:r>
              <a:rPr lang="fr-FR" sz="2400" dirty="0" smtClean="0"/>
              <a:t>- pour </a:t>
            </a:r>
            <a:r>
              <a:rPr lang="fr-FR" sz="2400" dirty="0"/>
              <a:t>la 1ere technique (financée), des sûretés réelles,</a:t>
            </a:r>
          </a:p>
          <a:p>
            <a:pPr marL="0" indent="0" algn="just">
              <a:buNone/>
            </a:pPr>
            <a:endParaRPr lang="fr-FR" sz="2400" dirty="0"/>
          </a:p>
          <a:p>
            <a:pPr marL="0" indent="0" algn="just">
              <a:buNone/>
            </a:pPr>
            <a:r>
              <a:rPr lang="fr-FR" sz="2400" dirty="0" smtClean="0"/>
              <a:t>- pour </a:t>
            </a:r>
            <a:r>
              <a:rPr lang="fr-FR" sz="2400" dirty="0"/>
              <a:t>la 2eme (non financée), des sûretés personnelles. </a:t>
            </a:r>
          </a:p>
          <a:p>
            <a:pPr marL="0" indent="0" algn="just">
              <a:buNone/>
            </a:pPr>
            <a:endParaRPr lang="fr-FR" sz="2400" u="sng" dirty="0"/>
          </a:p>
          <a:p>
            <a:pPr marL="0" indent="0" algn="just">
              <a:buNone/>
            </a:pPr>
            <a:r>
              <a:rPr lang="fr-FR" sz="2400" u="sng" dirty="0"/>
              <a:t>N.B</a:t>
            </a:r>
            <a:r>
              <a:rPr lang="fr-FR" sz="2400" dirty="0"/>
              <a:t>. L’on retrouve ici, la grande répartition des sûretés  (réelles et personnelles).</a:t>
            </a:r>
          </a:p>
          <a:p>
            <a:endParaRPr lang="fr-FR"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37</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AECD3BF3-D689-4DC5-9F56-04DFD8CEBADF}"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59402909"/>
      </p:ext>
    </p:extLst>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457200" y="1484784"/>
            <a:ext cx="8229600" cy="4641379"/>
          </a:xfrm>
        </p:spPr>
        <p:txBody>
          <a:bodyPr/>
          <a:lstStyle/>
          <a:p>
            <a:pPr algn="just">
              <a:buFontTx/>
              <a:buChar char="-"/>
            </a:pPr>
            <a:r>
              <a:rPr lang="fr-FR" sz="2400" dirty="0" smtClean="0"/>
              <a:t>Il faut toutefois observer que la référence aux sûretés du crédit telle que nous les connaissons, n’infère pas  qu’elles sont toutes admises au plan prudentiel. </a:t>
            </a:r>
          </a:p>
          <a:p>
            <a:pPr algn="just">
              <a:buFontTx/>
              <a:buChar char="-"/>
            </a:pPr>
            <a:endParaRPr lang="fr-FR" sz="2400" dirty="0" smtClean="0"/>
          </a:p>
          <a:p>
            <a:pPr algn="just">
              <a:buFontTx/>
              <a:buChar char="-"/>
            </a:pPr>
            <a:r>
              <a:rPr lang="fr-FR" sz="2400" dirty="0" smtClean="0"/>
              <a:t>Les sûretés prudentielles sont en effet soumises à une sélection née de </a:t>
            </a:r>
            <a:r>
              <a:rPr lang="fr-FR" sz="2400" b="1" dirty="0" smtClean="0"/>
              <a:t>sûretés éligibles</a:t>
            </a:r>
            <a:r>
              <a:rPr lang="fr-FR" sz="2400" dirty="0" smtClean="0"/>
              <a:t>. </a:t>
            </a:r>
          </a:p>
          <a:p>
            <a:pPr marL="0" indent="0" algn="just">
              <a:buNone/>
            </a:pPr>
            <a:endParaRPr lang="fr-FR" sz="2400" dirty="0" smtClean="0"/>
          </a:p>
          <a:p>
            <a:pPr marL="0" indent="0" algn="just">
              <a:buNone/>
            </a:pPr>
            <a:r>
              <a:rPr lang="fr-FR" sz="2400" dirty="0" smtClean="0"/>
              <a:t>- C’est ainsi que le dispositif prudentiel liste pour chacune des deux approches (simple ou globale), les sûretés éligibles, entendez les </a:t>
            </a:r>
            <a:r>
              <a:rPr lang="fr-FR" sz="2400" b="1" dirty="0" smtClean="0"/>
              <a:t>sûretés admises pour contribuer à l’ARC recherchée</a:t>
            </a:r>
            <a:r>
              <a:rPr lang="fr-FR" sz="2400" dirty="0" smtClean="0"/>
              <a:t>.</a:t>
            </a:r>
          </a:p>
          <a:p>
            <a:pPr marL="0" indent="0" algn="just">
              <a:buNone/>
            </a:pPr>
            <a:endParaRPr lang="fr-FR" sz="2400" dirty="0" smtClean="0"/>
          </a:p>
          <a:p>
            <a:pPr algn="just"/>
            <a:endParaRPr lang="fr-FR" sz="2800"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38</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F4C8CD80-F238-461E-A680-20286C2D555F}"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99550533"/>
      </p:ext>
    </p:extLst>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800" b="1" u="sng" dirty="0" smtClean="0"/>
              <a:t>Sommaire </a:t>
            </a:r>
            <a:endParaRPr lang="fr-FR" sz="2800" b="1" u="sng" dirty="0"/>
          </a:p>
        </p:txBody>
      </p:sp>
      <p:sp>
        <p:nvSpPr>
          <p:cNvPr id="3" name="Espace réservé du contenu 2"/>
          <p:cNvSpPr>
            <a:spLocks noGrp="1"/>
          </p:cNvSpPr>
          <p:nvPr>
            <p:ph idx="1"/>
          </p:nvPr>
        </p:nvSpPr>
        <p:spPr/>
        <p:txBody>
          <a:bodyPr/>
          <a:lstStyle/>
          <a:p>
            <a:pPr algn="just"/>
            <a:r>
              <a:rPr lang="fr-FR" sz="2400" b="1" dirty="0" smtClean="0"/>
              <a:t>Les sûretés éligibles</a:t>
            </a:r>
          </a:p>
          <a:p>
            <a:pPr algn="just"/>
            <a:endParaRPr lang="fr-FR" sz="2400" b="1" dirty="0" smtClean="0"/>
          </a:p>
          <a:p>
            <a:pPr algn="just"/>
            <a:r>
              <a:rPr lang="fr-FR" sz="2400" b="1" dirty="0" smtClean="0"/>
              <a:t>La validité prudentielle : l’avis juridique</a:t>
            </a:r>
          </a:p>
          <a:p>
            <a:pPr algn="just"/>
            <a:endParaRPr lang="fr-FR" sz="2400" b="1" dirty="0" smtClean="0"/>
          </a:p>
          <a:p>
            <a:pPr algn="just"/>
            <a:r>
              <a:rPr lang="fr-FR" sz="2400" b="1" dirty="0" smtClean="0"/>
              <a:t>Les conditions juridiques et opérationnelles liées aux techniques d’ARC</a:t>
            </a:r>
          </a:p>
          <a:p>
            <a:pPr algn="just"/>
            <a:endParaRPr lang="fr-FR" sz="2400" b="1" dirty="0" smtClean="0"/>
          </a:p>
          <a:p>
            <a:pPr algn="just"/>
            <a:r>
              <a:rPr lang="fr-FR" sz="2400" b="1" dirty="0" smtClean="0"/>
              <a:t>L’impact des sûretés prudentielles sur l’activité bancaire</a:t>
            </a:r>
          </a:p>
          <a:p>
            <a:pPr algn="just"/>
            <a:endParaRPr lang="fr-FR" sz="2400" b="1" dirty="0" smtClean="0"/>
          </a:p>
          <a:p>
            <a:endParaRPr lang="fr-FR"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39</a:t>
            </a:fld>
            <a:endParaRPr lang="fr-FR"/>
          </a:p>
        </p:txBody>
      </p:sp>
      <p:sp>
        <p:nvSpPr>
          <p:cNvPr id="5" name="Espace réservé de la date 4"/>
          <p:cNvSpPr>
            <a:spLocks noGrp="1"/>
          </p:cNvSpPr>
          <p:nvPr>
            <p:ph type="dt" sz="half" idx="10"/>
          </p:nvPr>
        </p:nvSpPr>
        <p:spPr/>
        <p:txBody>
          <a:bodyPr/>
          <a:lstStyle/>
          <a:p>
            <a:fld id="{C06C8871-A855-4115-9FA8-011533F1B381}" type="datetime1">
              <a:rPr lang="fr-FR" smtClean="0"/>
              <a:pPr/>
              <a:t>14/03/20</a:t>
            </a:fld>
            <a:endParaRPr lang="fr-FR"/>
          </a:p>
        </p:txBody>
      </p:sp>
      <p:sp>
        <p:nvSpPr>
          <p:cNvPr id="6" name="Espace réservé du pied de page 5"/>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012267357"/>
      </p:ext>
    </p:extLst>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just">
              <a:buFont typeface="Arial" pitchFamily="34" charset="0"/>
              <a:buChar char="•"/>
            </a:pPr>
            <a:r>
              <a:rPr lang="fr-FR" sz="2800" u="sng" dirty="0" smtClean="0"/>
              <a:t>Mais les sûretés vont avoir un autre rôle:</a:t>
            </a:r>
            <a:endParaRPr lang="fr-FR" sz="2400" dirty="0" smtClean="0"/>
          </a:p>
          <a:p>
            <a:pPr marL="457200" indent="-457200" algn="just">
              <a:buAutoNum type="arabicPeriod"/>
            </a:pPr>
            <a:endParaRPr lang="fr-FR" sz="2400" dirty="0" smtClean="0"/>
          </a:p>
          <a:p>
            <a:pPr marL="0" indent="0" algn="ctr">
              <a:buNone/>
            </a:pPr>
            <a:endParaRPr lang="fr-FR" sz="2800" b="1" dirty="0" smtClean="0">
              <a:solidFill>
                <a:srgbClr val="C00000"/>
              </a:solidFill>
            </a:endParaRPr>
          </a:p>
          <a:p>
            <a:pPr marL="0" indent="0" algn="ctr">
              <a:buNone/>
            </a:pPr>
            <a:r>
              <a:rPr lang="fr-FR" sz="2800" b="1" dirty="0" smtClean="0">
                <a:solidFill>
                  <a:srgbClr val="C00000"/>
                </a:solidFill>
              </a:rPr>
              <a:t>« Celui de contribuer </a:t>
            </a:r>
            <a:r>
              <a:rPr lang="fr-FR" sz="2800" b="1" smtClean="0">
                <a:solidFill>
                  <a:srgbClr val="C00000"/>
                </a:solidFill>
              </a:rPr>
              <a:t>à assurer </a:t>
            </a:r>
            <a:endParaRPr lang="fr-FR" sz="2800" b="1" dirty="0" smtClean="0">
              <a:solidFill>
                <a:srgbClr val="C00000"/>
              </a:solidFill>
            </a:endParaRPr>
          </a:p>
          <a:p>
            <a:pPr marL="0" indent="0" algn="ctr">
              <a:buNone/>
            </a:pPr>
            <a:r>
              <a:rPr lang="fr-FR" sz="2800" b="1" dirty="0" smtClean="0">
                <a:solidFill>
                  <a:srgbClr val="C00000"/>
                </a:solidFill>
              </a:rPr>
              <a:t>la stabilité financière d’une banque </a:t>
            </a:r>
          </a:p>
          <a:p>
            <a:pPr marL="0" indent="0" algn="ctr">
              <a:buNone/>
            </a:pPr>
            <a:r>
              <a:rPr lang="fr-FR" sz="2800" b="1" dirty="0" smtClean="0">
                <a:solidFill>
                  <a:srgbClr val="C00000"/>
                </a:solidFill>
              </a:rPr>
              <a:t>à travers sa solvabilité ». </a:t>
            </a:r>
          </a:p>
          <a:p>
            <a:pPr marL="0" indent="0" algn="just">
              <a:buNone/>
            </a:pPr>
            <a:endParaRPr lang="fr-FR" sz="2400"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4</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66D323A5-B37D-444C-8CDC-9FEFA383315D}"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60262651"/>
      </p:ext>
    </p:extLst>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lgn="ctr">
              <a:buNone/>
            </a:pPr>
            <a:endParaRPr lang="fr-FR" sz="2400" b="1" u="sng" dirty="0" smtClean="0"/>
          </a:p>
          <a:p>
            <a:pPr marL="0" indent="0" algn="ctr">
              <a:buNone/>
            </a:pPr>
            <a:endParaRPr lang="fr-FR" sz="2400" b="1" u="sng" dirty="0"/>
          </a:p>
          <a:p>
            <a:pPr marL="0" indent="0" algn="ctr">
              <a:buNone/>
            </a:pPr>
            <a:endParaRPr lang="fr-FR" sz="2400" b="1" u="sng" dirty="0" smtClean="0"/>
          </a:p>
          <a:p>
            <a:pPr marL="0" indent="0" algn="ctr">
              <a:buNone/>
            </a:pPr>
            <a:endParaRPr lang="fr-FR" sz="2400" b="1" u="sng" dirty="0"/>
          </a:p>
          <a:p>
            <a:pPr marL="0" indent="0" algn="ctr">
              <a:buNone/>
            </a:pPr>
            <a:r>
              <a:rPr lang="fr-FR" sz="2400" b="1" u="sng" dirty="0" smtClean="0"/>
              <a:t>II.3.1</a:t>
            </a:r>
            <a:r>
              <a:rPr lang="fr-FR" sz="2400" b="1" dirty="0" smtClean="0"/>
              <a:t>.</a:t>
            </a:r>
          </a:p>
          <a:p>
            <a:pPr marL="0" indent="0" algn="ctr">
              <a:buNone/>
            </a:pPr>
            <a:r>
              <a:rPr lang="fr-FR" sz="2400" b="1" dirty="0" smtClean="0"/>
              <a:t> </a:t>
            </a:r>
            <a:r>
              <a:rPr lang="fr-FR" sz="2400" b="1" u="sng" dirty="0" smtClean="0"/>
              <a:t>Les </a:t>
            </a:r>
            <a:r>
              <a:rPr lang="fr-FR" sz="2400" b="1" u="sng" dirty="0"/>
              <a:t>sûretés éligibles</a:t>
            </a:r>
          </a:p>
          <a:p>
            <a:pPr algn="just"/>
            <a:endParaRPr lang="fr-FR" b="1" dirty="0"/>
          </a:p>
          <a:p>
            <a:pPr marL="0" indent="0">
              <a:buNone/>
            </a:pPr>
            <a:endParaRPr lang="fr-FR"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40</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A430FDE6-C957-45FB-A3B2-FDA159D6CA13}"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19293432"/>
      </p:ext>
    </p:extLst>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457200" y="1484784"/>
            <a:ext cx="8229600" cy="4641379"/>
          </a:xfrm>
        </p:spPr>
        <p:txBody>
          <a:bodyPr/>
          <a:lstStyle/>
          <a:p>
            <a:pPr marL="0" indent="0" algn="just">
              <a:buNone/>
            </a:pPr>
            <a:r>
              <a:rPr lang="fr-FR" sz="2400" dirty="0" smtClean="0"/>
              <a:t>- </a:t>
            </a:r>
            <a:r>
              <a:rPr lang="fr-FR" sz="2400" u="sng" dirty="0" smtClean="0"/>
              <a:t>Le principe</a:t>
            </a:r>
          </a:p>
          <a:p>
            <a:pPr marL="0" indent="0" algn="just">
              <a:buNone/>
            </a:pPr>
            <a:endParaRPr lang="fr-FR" sz="2000" dirty="0" smtClean="0"/>
          </a:p>
          <a:p>
            <a:pPr algn="just">
              <a:buFont typeface="Wingdings" pitchFamily="2" charset="2"/>
              <a:buChar char="ü"/>
            </a:pPr>
            <a:r>
              <a:rPr lang="fr-FR" sz="2000" dirty="0" smtClean="0"/>
              <a:t>Il ne s’agira dans ce dispositif, que des sûretés éligibles c’est-à-dire admises comme sûretés dans le cadre du présent dispositif. </a:t>
            </a:r>
          </a:p>
          <a:p>
            <a:pPr marL="0" indent="0" algn="just">
              <a:buNone/>
            </a:pPr>
            <a:endParaRPr lang="fr-FR" sz="2000" dirty="0"/>
          </a:p>
          <a:p>
            <a:pPr marL="0" indent="0" algn="just">
              <a:buNone/>
            </a:pPr>
            <a:r>
              <a:rPr lang="fr-FR" sz="2400" dirty="0" smtClean="0"/>
              <a:t>- </a:t>
            </a:r>
            <a:r>
              <a:rPr lang="fr-FR" sz="2400" u="sng" dirty="0" smtClean="0"/>
              <a:t>Sûretés éligibles dans le  cadre de l’approche simple (page 60 § 240</a:t>
            </a:r>
          </a:p>
          <a:p>
            <a:pPr algn="just">
              <a:buFont typeface="Courier New" pitchFamily="49" charset="0"/>
              <a:buChar char="o"/>
            </a:pPr>
            <a:endParaRPr lang="fr-FR" sz="2000" dirty="0" smtClean="0"/>
          </a:p>
          <a:p>
            <a:pPr algn="just">
              <a:buFont typeface="Wingdings" pitchFamily="2" charset="2"/>
              <a:buChar char="ü"/>
            </a:pPr>
            <a:r>
              <a:rPr lang="fr-FR" sz="2000" dirty="0" smtClean="0"/>
              <a:t>(a</a:t>
            </a:r>
            <a:r>
              <a:rPr lang="fr-FR" sz="2000" dirty="0"/>
              <a:t>) liquidités : les dépôts en espèces ainsi que les certificats de dépôt ou instruments comparables émis par l'établissement ou une entité de son groupe ;</a:t>
            </a:r>
          </a:p>
          <a:p>
            <a:pPr marL="0" indent="0" algn="just">
              <a:buNone/>
            </a:pPr>
            <a:endParaRPr lang="fr-FR" sz="2000" dirty="0" smtClean="0"/>
          </a:p>
          <a:p>
            <a:pPr marL="0" indent="0" algn="just">
              <a:buNone/>
            </a:pPr>
            <a:endParaRPr lang="fr-FR" sz="2000" u="sng"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41</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BAED925A-987D-4E97-843B-038232EF8D47}"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0275365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457200" y="1484784"/>
            <a:ext cx="8229600" cy="4641379"/>
          </a:xfrm>
        </p:spPr>
        <p:txBody>
          <a:bodyPr/>
          <a:lstStyle/>
          <a:p>
            <a:pPr algn="just">
              <a:buFont typeface="Wingdings" pitchFamily="2" charset="2"/>
              <a:buChar char="ü"/>
            </a:pPr>
            <a:r>
              <a:rPr lang="fr-FR" sz="2000" dirty="0"/>
              <a:t>(b) or ;</a:t>
            </a:r>
          </a:p>
          <a:p>
            <a:pPr algn="just">
              <a:buFont typeface="Courier New" pitchFamily="49" charset="0"/>
              <a:buChar char="o"/>
            </a:pPr>
            <a:endParaRPr lang="fr-FR" sz="2000" dirty="0" smtClean="0"/>
          </a:p>
          <a:p>
            <a:pPr algn="just">
              <a:buFont typeface="Wingdings" pitchFamily="2" charset="2"/>
              <a:buChar char="ü"/>
            </a:pPr>
            <a:r>
              <a:rPr lang="fr-FR" sz="2000" dirty="0" smtClean="0"/>
              <a:t>(</a:t>
            </a:r>
            <a:r>
              <a:rPr lang="fr-FR" sz="2000" dirty="0"/>
              <a:t>c) titres de dette :</a:t>
            </a:r>
          </a:p>
          <a:p>
            <a:pPr marL="0" indent="0" algn="just">
              <a:buNone/>
            </a:pPr>
            <a:endParaRPr lang="fr-FR" sz="2000" dirty="0" smtClean="0"/>
          </a:p>
          <a:p>
            <a:pPr marL="0" indent="0" algn="just">
              <a:buNone/>
            </a:pPr>
            <a:r>
              <a:rPr lang="fr-FR" sz="2000" dirty="0" smtClean="0"/>
              <a:t>i</a:t>
            </a:r>
            <a:r>
              <a:rPr lang="fr-FR" sz="2000" dirty="0"/>
              <a:t>. </a:t>
            </a:r>
            <a:r>
              <a:rPr lang="fr-FR" sz="2000" dirty="0" smtClean="0"/>
              <a:t>émis </a:t>
            </a:r>
            <a:r>
              <a:rPr lang="fr-FR" sz="2000" dirty="0"/>
              <a:t>par un Etat membre de l'UMOA ;</a:t>
            </a:r>
          </a:p>
          <a:p>
            <a:pPr marL="0" indent="0" algn="just">
              <a:buNone/>
            </a:pPr>
            <a:endParaRPr lang="fr-FR" sz="2000" dirty="0" smtClean="0"/>
          </a:p>
          <a:p>
            <a:pPr marL="0" indent="0" algn="just">
              <a:buNone/>
            </a:pPr>
            <a:r>
              <a:rPr lang="fr-FR" sz="2000" dirty="0" smtClean="0"/>
              <a:t>ii</a:t>
            </a:r>
            <a:r>
              <a:rPr lang="fr-FR" sz="2000" dirty="0"/>
              <a:t>. </a:t>
            </a:r>
            <a:r>
              <a:rPr lang="fr-FR" sz="2000" dirty="0" smtClean="0"/>
              <a:t>émis </a:t>
            </a:r>
            <a:r>
              <a:rPr lang="fr-FR" sz="2000" dirty="0"/>
              <a:t>par les banques centrales ;</a:t>
            </a:r>
          </a:p>
          <a:p>
            <a:pPr marL="0" indent="0" algn="just">
              <a:buNone/>
            </a:pPr>
            <a:endParaRPr lang="fr-FR" sz="2000" dirty="0" smtClean="0"/>
          </a:p>
          <a:p>
            <a:pPr marL="0" indent="0" algn="just">
              <a:buNone/>
            </a:pPr>
            <a:r>
              <a:rPr lang="fr-FR" sz="2000" dirty="0" smtClean="0"/>
              <a:t>iii</a:t>
            </a:r>
            <a:r>
              <a:rPr lang="fr-FR" sz="2000" dirty="0"/>
              <a:t>. </a:t>
            </a:r>
            <a:r>
              <a:rPr lang="fr-FR" sz="2000" dirty="0" smtClean="0"/>
              <a:t>émis </a:t>
            </a:r>
            <a:r>
              <a:rPr lang="fr-FR" sz="2000" dirty="0"/>
              <a:t>par les institutions internationales bénéficiant d'une pondération de 0 % visées au paragraphe 114 ;</a:t>
            </a:r>
          </a:p>
          <a:p>
            <a:pPr marL="0" indent="0" algn="just">
              <a:buNone/>
            </a:pPr>
            <a:endParaRPr lang="fr-FR" sz="2000" dirty="0" smtClean="0"/>
          </a:p>
          <a:p>
            <a:pPr marL="0" indent="0" algn="just">
              <a:buNone/>
            </a:pPr>
            <a:r>
              <a:rPr lang="fr-FR" sz="2000" dirty="0" smtClean="0"/>
              <a:t>iv</a:t>
            </a:r>
            <a:r>
              <a:rPr lang="fr-FR" sz="2000" dirty="0"/>
              <a:t>. </a:t>
            </a:r>
            <a:r>
              <a:rPr lang="fr-FR" sz="2000" dirty="0" smtClean="0"/>
              <a:t>émis </a:t>
            </a:r>
            <a:r>
              <a:rPr lang="fr-FR" sz="2000" dirty="0"/>
              <a:t>par les banques multilatérales de développement bénéficiant </a:t>
            </a:r>
            <a:r>
              <a:rPr lang="fr-FR" sz="2000" dirty="0" smtClean="0"/>
              <a:t>d’une pondération </a:t>
            </a:r>
            <a:r>
              <a:rPr lang="fr-FR" sz="2000" dirty="0"/>
              <a:t>de 0 % en vertu des paragraphes 124 et 125 ;</a:t>
            </a:r>
          </a:p>
          <a:p>
            <a:pPr marL="0" indent="0" algn="just">
              <a:buNone/>
            </a:pPr>
            <a:endParaRPr lang="fr-FR" sz="2000" dirty="0" smtClean="0"/>
          </a:p>
          <a:p>
            <a:pPr marL="0" indent="0" algn="just">
              <a:buNone/>
            </a:pPr>
            <a:endParaRPr lang="fr-FR" sz="2000"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42</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F07E4F8F-EA72-41E2-B280-73E7803FB26F}"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773482998"/>
      </p:ext>
    </p:extLst>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457200" y="1484784"/>
            <a:ext cx="8229600" cy="4641379"/>
          </a:xfrm>
        </p:spPr>
        <p:txBody>
          <a:bodyPr/>
          <a:lstStyle/>
          <a:p>
            <a:pPr marL="0" indent="0" algn="just">
              <a:buNone/>
            </a:pPr>
            <a:r>
              <a:rPr lang="fr-FR" sz="2000" dirty="0"/>
              <a:t>v. émis par une administration régionale ou locale ou par une entité du secteur public </a:t>
            </a:r>
            <a:r>
              <a:rPr lang="fr-FR" sz="2000" dirty="0" smtClean="0"/>
              <a:t>bénéficiant </a:t>
            </a:r>
            <a:r>
              <a:rPr lang="fr-FR" sz="2000" dirty="0"/>
              <a:t>d'une garantie explicite de l'administration centrale ;</a:t>
            </a:r>
          </a:p>
          <a:p>
            <a:pPr marL="0" indent="0" algn="just">
              <a:buNone/>
            </a:pPr>
            <a:endParaRPr lang="fr-FR" sz="2000" dirty="0" smtClean="0"/>
          </a:p>
          <a:p>
            <a:pPr marL="0" indent="0" algn="just">
              <a:buNone/>
            </a:pPr>
            <a:r>
              <a:rPr lang="fr-FR" sz="2000" dirty="0" smtClean="0"/>
              <a:t>vi</a:t>
            </a:r>
            <a:r>
              <a:rPr lang="fr-FR" sz="2000" dirty="0"/>
              <a:t>. cotes a la BRVM et garantis par un garant reconnu par la BCEAO </a:t>
            </a:r>
            <a:r>
              <a:rPr lang="fr-FR" sz="2000" dirty="0" smtClean="0"/>
              <a:t>conformément au </a:t>
            </a:r>
            <a:r>
              <a:rPr lang="fr-FR" sz="2000" dirty="0"/>
              <a:t>paragraphe 283 ;</a:t>
            </a:r>
          </a:p>
          <a:p>
            <a:pPr marL="0" indent="0" algn="just">
              <a:buNone/>
            </a:pPr>
            <a:endParaRPr lang="fr-FR" sz="2000" dirty="0" smtClean="0"/>
          </a:p>
          <a:p>
            <a:pPr algn="just">
              <a:buFont typeface="Wingdings" pitchFamily="2" charset="2"/>
              <a:buChar char="ü"/>
            </a:pPr>
            <a:r>
              <a:rPr lang="fr-FR" sz="2000" dirty="0" smtClean="0"/>
              <a:t>(</a:t>
            </a:r>
            <a:r>
              <a:rPr lang="fr-FR" sz="2000" dirty="0"/>
              <a:t>d) titres de dette </a:t>
            </a:r>
            <a:r>
              <a:rPr lang="fr-FR" sz="2000" dirty="0" smtClean="0"/>
              <a:t>notés</a:t>
            </a:r>
            <a:r>
              <a:rPr lang="fr-FR" sz="2000" dirty="0"/>
              <a:t>, par un Organisme Externe d'Evaluation du </a:t>
            </a:r>
            <a:r>
              <a:rPr lang="fr-FR" sz="2000" dirty="0" smtClean="0"/>
              <a:t>Crédit </a:t>
            </a:r>
            <a:r>
              <a:rPr lang="fr-FR" sz="2000" dirty="0"/>
              <a:t>(OEEC</a:t>
            </a:r>
            <a:r>
              <a:rPr lang="fr-FR" sz="2000" dirty="0" smtClean="0"/>
              <a:t>) reconnu </a:t>
            </a:r>
            <a:r>
              <a:rPr lang="fr-FR" sz="2000" dirty="0"/>
              <a:t>dans le </a:t>
            </a:r>
            <a:r>
              <a:rPr lang="fr-FR" sz="2000" dirty="0" smtClean="0"/>
              <a:t>présent </a:t>
            </a:r>
            <a:r>
              <a:rPr lang="fr-FR" sz="2000" dirty="0"/>
              <a:t>dispositif tel que </a:t>
            </a:r>
            <a:r>
              <a:rPr lang="fr-FR" sz="2000" dirty="0" smtClean="0"/>
              <a:t>défini </a:t>
            </a:r>
            <a:r>
              <a:rPr lang="fr-FR" sz="2000" dirty="0"/>
              <a:t>au paragraphe 172 lorsqu'ils sont </a:t>
            </a:r>
            <a:r>
              <a:rPr lang="fr-FR" sz="2000" dirty="0" smtClean="0"/>
              <a:t>émis par :</a:t>
            </a:r>
          </a:p>
          <a:p>
            <a:pPr marL="0" indent="0" algn="just">
              <a:buNone/>
            </a:pPr>
            <a:endParaRPr lang="fr-FR" sz="2000" dirty="0" smtClean="0"/>
          </a:p>
          <a:p>
            <a:pPr marL="0" indent="0" algn="just">
              <a:buNone/>
            </a:pPr>
            <a:r>
              <a:rPr lang="fr-FR" sz="2000" dirty="0" smtClean="0"/>
              <a:t>i. des entités </a:t>
            </a:r>
            <a:r>
              <a:rPr lang="fr-FR" sz="2000" dirty="0"/>
              <a:t>souveraines autres que celles </a:t>
            </a:r>
            <a:r>
              <a:rPr lang="fr-FR" sz="2000" dirty="0" smtClean="0"/>
              <a:t>citées </a:t>
            </a:r>
            <a:r>
              <a:rPr lang="fr-FR" sz="2000" dirty="0"/>
              <a:t>au point c), </a:t>
            </a:r>
            <a:r>
              <a:rPr lang="fr-FR" sz="2000" dirty="0" smtClean="0"/>
              <a:t>notées </a:t>
            </a:r>
            <a:r>
              <a:rPr lang="fr-FR" sz="2000" dirty="0"/>
              <a:t>au moins BB- ;</a:t>
            </a:r>
          </a:p>
          <a:p>
            <a:pPr marL="0" indent="0" algn="just">
              <a:buNone/>
            </a:pPr>
            <a:endParaRPr lang="fr-FR" sz="2000" dirty="0" smtClean="0"/>
          </a:p>
          <a:p>
            <a:pPr marL="0" indent="0" algn="just">
              <a:buNone/>
            </a:pPr>
            <a:endParaRPr lang="fr-FR" sz="2000"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43</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53A14940-BE1E-4CD9-A76B-9A59D602A90A}"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186857969"/>
      </p:ext>
    </p:extLst>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457200" y="1484784"/>
            <a:ext cx="8229600" cy="4641379"/>
          </a:xfrm>
        </p:spPr>
        <p:txBody>
          <a:bodyPr/>
          <a:lstStyle/>
          <a:p>
            <a:pPr marL="0" indent="0" algn="just">
              <a:buNone/>
            </a:pPr>
            <a:r>
              <a:rPr lang="fr-FR" sz="2000" dirty="0"/>
              <a:t>ii. des institutions financières, des entreprises ainsi que d'autres entités notées au moins BBB- ;</a:t>
            </a:r>
          </a:p>
          <a:p>
            <a:pPr marL="0" indent="0" algn="just">
              <a:buNone/>
            </a:pPr>
            <a:endParaRPr lang="fr-FR" sz="2000" dirty="0" smtClean="0"/>
          </a:p>
          <a:p>
            <a:pPr marL="0" indent="0" algn="just">
              <a:buNone/>
            </a:pPr>
            <a:r>
              <a:rPr lang="fr-FR" sz="2000" dirty="0" smtClean="0"/>
              <a:t>iii</a:t>
            </a:r>
            <a:r>
              <a:rPr lang="fr-FR" sz="2000" dirty="0"/>
              <a:t>. des organismes publics hors administration centrale, recevant une pondération de 20 % en vertu du paragraphe 121 ;</a:t>
            </a:r>
          </a:p>
          <a:p>
            <a:pPr marL="0" indent="0" algn="just">
              <a:buNone/>
            </a:pPr>
            <a:endParaRPr lang="fr-FR" sz="2000" dirty="0"/>
          </a:p>
          <a:p>
            <a:pPr algn="just">
              <a:buFont typeface="Wingdings" pitchFamily="2" charset="2"/>
              <a:buChar char="ü"/>
            </a:pPr>
            <a:r>
              <a:rPr lang="fr-FR" sz="2000" dirty="0"/>
              <a:t>(e) titres de dette qui ne sont pas </a:t>
            </a:r>
            <a:r>
              <a:rPr lang="fr-FR" sz="2000" dirty="0" smtClean="0"/>
              <a:t>notés </a:t>
            </a:r>
            <a:r>
              <a:rPr lang="fr-FR" sz="2000" dirty="0"/>
              <a:t>par un organisme reconnu lorsqu'ils remplissent tous les critères suivants :</a:t>
            </a:r>
          </a:p>
          <a:p>
            <a:pPr marL="0" indent="0" algn="just">
              <a:buNone/>
            </a:pPr>
            <a:endParaRPr lang="fr-FR" sz="2000" dirty="0"/>
          </a:p>
          <a:p>
            <a:pPr marL="0" indent="0" algn="just">
              <a:buNone/>
            </a:pPr>
            <a:r>
              <a:rPr lang="fr-FR" sz="2000" dirty="0" smtClean="0"/>
              <a:t>i. les </a:t>
            </a:r>
            <a:r>
              <a:rPr lang="fr-FR" sz="2000" dirty="0"/>
              <a:t>titres sont émis par un établissement </a:t>
            </a:r>
            <a:r>
              <a:rPr lang="fr-FR" sz="2000" dirty="0" smtClean="0"/>
              <a:t>;</a:t>
            </a:r>
          </a:p>
          <a:p>
            <a:pPr marL="0" indent="0" algn="just">
              <a:buNone/>
            </a:pPr>
            <a:endParaRPr lang="fr-FR" sz="2000" dirty="0" smtClean="0"/>
          </a:p>
          <a:p>
            <a:pPr marL="0" indent="0" algn="just">
              <a:buNone/>
            </a:pPr>
            <a:r>
              <a:rPr lang="fr-FR" sz="2000" dirty="0" smtClean="0"/>
              <a:t>ii</a:t>
            </a:r>
            <a:r>
              <a:rPr lang="fr-FR" sz="2000" dirty="0"/>
              <a:t>. les titres sont cotes a la BRVM ou a une bourse reconnue ;</a:t>
            </a:r>
          </a:p>
          <a:p>
            <a:pPr marL="0" indent="0" algn="just">
              <a:buNone/>
            </a:pPr>
            <a:endParaRPr lang="fr-FR" sz="2000" dirty="0" smtClean="0"/>
          </a:p>
          <a:p>
            <a:pPr marL="0" indent="0" algn="just">
              <a:buNone/>
            </a:pPr>
            <a:endParaRPr lang="fr-FR" sz="2000"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44</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18E61344-2884-4B34-9CC3-05DADC2D6B2E}"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384454232"/>
      </p:ext>
    </p:extLst>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457200" y="1484784"/>
            <a:ext cx="8229600" cy="4641379"/>
          </a:xfrm>
        </p:spPr>
        <p:txBody>
          <a:bodyPr/>
          <a:lstStyle/>
          <a:p>
            <a:pPr marL="0" indent="0" algn="just">
              <a:buNone/>
            </a:pPr>
            <a:r>
              <a:rPr lang="fr-FR" sz="2000" dirty="0"/>
              <a:t>iii. les titres sont considérés comme dette de premier rang ;</a:t>
            </a:r>
          </a:p>
          <a:p>
            <a:pPr marL="0" indent="0" algn="just">
              <a:buNone/>
            </a:pPr>
            <a:endParaRPr lang="fr-FR" sz="2000" dirty="0"/>
          </a:p>
          <a:p>
            <a:pPr marL="0" indent="0" algn="just">
              <a:buNone/>
            </a:pPr>
            <a:r>
              <a:rPr lang="fr-FR" sz="2000" dirty="0" smtClean="0"/>
              <a:t>iv</a:t>
            </a:r>
            <a:r>
              <a:rPr lang="fr-FR" sz="2000" dirty="0"/>
              <a:t>. si l‘établissement émetteur a d'autres émissions notées et de même rang, elles doivent être notées au moins BBB– par un OEEC reconnu </a:t>
            </a:r>
            <a:r>
              <a:rPr lang="fr-FR" sz="2000" dirty="0" smtClean="0"/>
              <a:t>;</a:t>
            </a:r>
          </a:p>
          <a:p>
            <a:pPr marL="0" indent="0" algn="just">
              <a:buNone/>
            </a:pPr>
            <a:endParaRPr lang="fr-FR" sz="2000" dirty="0" smtClean="0"/>
          </a:p>
          <a:p>
            <a:pPr marL="0" indent="0" algn="just">
              <a:buNone/>
            </a:pPr>
            <a:r>
              <a:rPr lang="fr-FR" sz="2000" dirty="0" smtClean="0"/>
              <a:t>v</a:t>
            </a:r>
            <a:r>
              <a:rPr lang="fr-FR" sz="2000" dirty="0"/>
              <a:t>. l‘établissement détenant les titres comme sureté ne dispose d'aucune information laissant entendre que cette émission justifie une notation inferieure a BBB- ;</a:t>
            </a:r>
          </a:p>
          <a:p>
            <a:pPr marL="0" indent="0" algn="just">
              <a:buNone/>
            </a:pPr>
            <a:endParaRPr lang="fr-FR" sz="2000" dirty="0"/>
          </a:p>
          <a:p>
            <a:pPr marL="0" indent="0" algn="just">
              <a:buNone/>
            </a:pPr>
            <a:r>
              <a:rPr lang="fr-FR" sz="2000" dirty="0"/>
              <a:t>vi. l‘établissement émetteur respecte tous les ratios prudentiels tels que publies dans son rapport au titre du pilier 3 ;</a:t>
            </a:r>
          </a:p>
          <a:p>
            <a:pPr marL="0" indent="0" algn="just">
              <a:buNone/>
            </a:pPr>
            <a:endParaRPr lang="fr-FR" sz="2000" dirty="0" smtClean="0"/>
          </a:p>
          <a:p>
            <a:pPr marL="0" indent="0" algn="just">
              <a:buNone/>
            </a:pPr>
            <a:endParaRPr lang="fr-FR" sz="2000"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45</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4D2A8AA1-4FFD-4A84-8C3F-F769D28EF2AB}"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159117701"/>
      </p:ext>
    </p:extLst>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395536" y="1484784"/>
            <a:ext cx="8229600" cy="4669979"/>
          </a:xfrm>
        </p:spPr>
        <p:txBody>
          <a:bodyPr/>
          <a:lstStyle/>
          <a:p>
            <a:pPr algn="just">
              <a:buFont typeface="Wingdings" pitchFamily="2" charset="2"/>
              <a:buChar char="ü"/>
            </a:pPr>
            <a:r>
              <a:rPr lang="fr-FR" sz="2000" dirty="0"/>
              <a:t>(f) actions ou obligations convertibles en actions entrant dans la composition de l'indice BRVM 10 ou d’un indice important figurant dans l'annexe 3 ;</a:t>
            </a:r>
          </a:p>
          <a:p>
            <a:pPr marL="0" indent="0" algn="just">
              <a:buNone/>
            </a:pPr>
            <a:endParaRPr lang="fr-FR" sz="2000" dirty="0" smtClean="0"/>
          </a:p>
          <a:p>
            <a:pPr algn="just">
              <a:buFont typeface="Wingdings" pitchFamily="2" charset="2"/>
              <a:buChar char="ü"/>
            </a:pPr>
            <a:r>
              <a:rPr lang="fr-FR" sz="2000" dirty="0" smtClean="0"/>
              <a:t>(g</a:t>
            </a:r>
            <a:r>
              <a:rPr lang="fr-FR" sz="2000" dirty="0"/>
              <a:t>) Parts ou actions d'Organismes de Placement Collectif en Valeurs Mobilières (OPCVM) et de Fonds d’Investissement (FI), lorsque l'ensemble des conditions suivantes sont remplies </a:t>
            </a:r>
            <a:r>
              <a:rPr lang="fr-FR" sz="2000" dirty="0" smtClean="0"/>
              <a:t>:</a:t>
            </a:r>
          </a:p>
          <a:p>
            <a:pPr marL="0" indent="0">
              <a:buNone/>
            </a:pPr>
            <a:endParaRPr lang="fr-FR" sz="2000" dirty="0" smtClean="0"/>
          </a:p>
          <a:p>
            <a:pPr marL="0" indent="0">
              <a:buNone/>
            </a:pPr>
            <a:r>
              <a:rPr lang="fr-FR" sz="2000" dirty="0" smtClean="0"/>
              <a:t>i</a:t>
            </a:r>
            <a:r>
              <a:rPr lang="fr-FR" sz="2000" dirty="0"/>
              <a:t>. le cours des parts ou actions est publie chaque jour ;</a:t>
            </a:r>
          </a:p>
          <a:p>
            <a:endParaRPr lang="fr-FR" sz="2000" dirty="0" smtClean="0"/>
          </a:p>
          <a:p>
            <a:pPr marL="0" indent="0" algn="just">
              <a:buNone/>
            </a:pPr>
            <a:r>
              <a:rPr lang="fr-FR" sz="2000" dirty="0" smtClean="0"/>
              <a:t>ii</a:t>
            </a:r>
            <a:r>
              <a:rPr lang="fr-FR" sz="2000" dirty="0"/>
              <a:t>. l’OPCVM ou le FI ne peut investir que dans des instruments </a:t>
            </a:r>
            <a:r>
              <a:rPr lang="fr-FR" sz="2000" dirty="0" smtClean="0"/>
              <a:t>mentionnés </a:t>
            </a:r>
            <a:r>
              <a:rPr lang="fr-FR" sz="2000" dirty="0"/>
              <a:t>dans </a:t>
            </a:r>
            <a:r>
              <a:rPr lang="fr-FR" sz="2000" dirty="0" smtClean="0"/>
              <a:t>le présent </a:t>
            </a:r>
            <a:r>
              <a:rPr lang="fr-FR" sz="2000" dirty="0"/>
              <a:t>paragraphe. L’utilisation par l'OPCVM ou le FI de </a:t>
            </a:r>
            <a:r>
              <a:rPr lang="fr-FR" sz="2000" dirty="0" smtClean="0"/>
              <a:t>dérivés </a:t>
            </a:r>
            <a:r>
              <a:rPr lang="fr-FR" sz="2000" dirty="0"/>
              <a:t>dans le seul </a:t>
            </a:r>
            <a:r>
              <a:rPr lang="fr-FR" sz="2000" dirty="0" smtClean="0"/>
              <a:t>but de </a:t>
            </a:r>
            <a:r>
              <a:rPr lang="fr-FR" sz="2000" dirty="0"/>
              <a:t>couvrir les investissements autorises </a:t>
            </a:r>
            <a:r>
              <a:rPr lang="fr-FR" sz="2000" dirty="0" smtClean="0"/>
              <a:t>n'empêche </a:t>
            </a:r>
            <a:r>
              <a:rPr lang="fr-FR" sz="2000" dirty="0"/>
              <a:t>pas les parts ou actions </a:t>
            </a:r>
            <a:r>
              <a:rPr lang="fr-FR" sz="2000" dirty="0" smtClean="0"/>
              <a:t>d‘être des suretés éligibles.</a:t>
            </a:r>
            <a:endParaRPr lang="fr-FR" sz="2000" u="sng" dirty="0"/>
          </a:p>
          <a:p>
            <a:pPr marL="0" indent="0" algn="just">
              <a:buNone/>
            </a:pPr>
            <a:endParaRPr lang="fr-FR" sz="2000" dirty="0"/>
          </a:p>
          <a:p>
            <a:pPr marL="0" indent="0" algn="just">
              <a:buNone/>
            </a:pPr>
            <a:endParaRPr lang="fr-FR" sz="2000" dirty="0"/>
          </a:p>
          <a:p>
            <a:pPr marL="0" indent="0" algn="just">
              <a:buNone/>
            </a:pPr>
            <a:endParaRPr lang="fr-FR" sz="2000" dirty="0" smtClean="0"/>
          </a:p>
          <a:p>
            <a:pPr marL="0" indent="0">
              <a:buNone/>
            </a:pPr>
            <a:endParaRPr lang="fr-FR" dirty="0"/>
          </a:p>
          <a:p>
            <a:pPr marL="0" indent="0">
              <a:buNone/>
            </a:pPr>
            <a:endParaRPr lang="fr-FR" dirty="0"/>
          </a:p>
          <a:p>
            <a:pPr marL="0" indent="0">
              <a:buNone/>
            </a:pPr>
            <a:endParaRPr lang="fr-FR"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46</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D40A5A8B-829D-49E5-88B3-3FDB629A07DE}"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81522169"/>
      </p:ext>
    </p:extLst>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457200" y="1484784"/>
            <a:ext cx="8229600" cy="4641379"/>
          </a:xfrm>
        </p:spPr>
        <p:txBody>
          <a:bodyPr/>
          <a:lstStyle/>
          <a:p>
            <a:pPr marL="0" indent="0">
              <a:buNone/>
            </a:pPr>
            <a:r>
              <a:rPr lang="fr-FR" sz="2400" dirty="0" smtClean="0"/>
              <a:t>- </a:t>
            </a:r>
            <a:r>
              <a:rPr lang="fr-FR" sz="2400" u="sng" dirty="0" smtClean="0"/>
              <a:t>Sûretés </a:t>
            </a:r>
            <a:r>
              <a:rPr lang="fr-FR" sz="2400" u="sng" dirty="0"/>
              <a:t>éligibles dans le  cadre de l’approche </a:t>
            </a:r>
            <a:r>
              <a:rPr lang="fr-FR" sz="2400" u="sng" dirty="0" smtClean="0"/>
              <a:t>globale (page 69 § 251)</a:t>
            </a:r>
          </a:p>
          <a:p>
            <a:pPr marL="0" indent="0">
              <a:buNone/>
            </a:pPr>
            <a:endParaRPr lang="fr-FR" sz="2000" dirty="0" smtClean="0"/>
          </a:p>
          <a:p>
            <a:pPr>
              <a:buFont typeface="Wingdings" pitchFamily="2" charset="2"/>
              <a:buChar char="ü"/>
            </a:pPr>
            <a:r>
              <a:rPr lang="fr-FR" sz="2000" dirty="0" smtClean="0"/>
              <a:t>(</a:t>
            </a:r>
            <a:r>
              <a:rPr lang="fr-FR" sz="2000" dirty="0"/>
              <a:t>a) tous les instruments </a:t>
            </a:r>
            <a:r>
              <a:rPr lang="fr-FR" sz="2000" dirty="0" smtClean="0"/>
              <a:t>éligibles </a:t>
            </a:r>
            <a:r>
              <a:rPr lang="fr-FR" sz="2000" dirty="0"/>
              <a:t>dans l'approche simple </a:t>
            </a:r>
            <a:r>
              <a:rPr lang="fr-FR" sz="2000" dirty="0" smtClean="0"/>
              <a:t>répertoriés </a:t>
            </a:r>
            <a:r>
              <a:rPr lang="fr-FR" sz="2000" dirty="0"/>
              <a:t>au paragraphe 240 ;</a:t>
            </a:r>
          </a:p>
          <a:p>
            <a:pPr marL="0" indent="0">
              <a:buNone/>
            </a:pPr>
            <a:endParaRPr lang="fr-FR" sz="2000" dirty="0" smtClean="0"/>
          </a:p>
          <a:p>
            <a:pPr>
              <a:buFont typeface="Wingdings" pitchFamily="2" charset="2"/>
              <a:buChar char="ü"/>
            </a:pPr>
            <a:r>
              <a:rPr lang="fr-FR" sz="2000" dirty="0" smtClean="0"/>
              <a:t>(</a:t>
            </a:r>
            <a:r>
              <a:rPr lang="fr-FR" sz="2000" dirty="0"/>
              <a:t>b) les actions ou obligations convertibles non incluses dans un indice important, </a:t>
            </a:r>
            <a:r>
              <a:rPr lang="fr-FR" sz="2000" dirty="0" smtClean="0"/>
              <a:t>mais négociées </a:t>
            </a:r>
            <a:r>
              <a:rPr lang="fr-FR" sz="2000" dirty="0"/>
              <a:t>sur un marche boursier reconnu ;</a:t>
            </a:r>
          </a:p>
          <a:p>
            <a:pPr marL="0" indent="0">
              <a:buNone/>
            </a:pPr>
            <a:endParaRPr lang="fr-FR" sz="2000" dirty="0" smtClean="0"/>
          </a:p>
          <a:p>
            <a:pPr>
              <a:buFont typeface="Wingdings" pitchFamily="2" charset="2"/>
              <a:buChar char="ü"/>
            </a:pPr>
            <a:r>
              <a:rPr lang="fr-FR" sz="2000" dirty="0" smtClean="0"/>
              <a:t>(</a:t>
            </a:r>
            <a:r>
              <a:rPr lang="fr-FR" sz="2000" dirty="0"/>
              <a:t>c) les parts ou actions d'OPCVM/FI, comportant des instruments indiques au point b).</a:t>
            </a:r>
            <a:endParaRPr lang="fr-FR" sz="2000" u="sng" dirty="0"/>
          </a:p>
          <a:p>
            <a:pPr marL="0" indent="0">
              <a:buNone/>
            </a:pPr>
            <a:endParaRPr lang="fr-FR"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47</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C095B518-1430-4F74-97C6-A6F375172DBB}"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785521507"/>
      </p:ext>
    </p:extLst>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just">
              <a:buFontTx/>
              <a:buChar char="-"/>
            </a:pPr>
            <a:r>
              <a:rPr lang="fr-FR" sz="2400" u="sng" dirty="0" smtClean="0"/>
              <a:t>A </a:t>
            </a:r>
            <a:r>
              <a:rPr lang="fr-FR" sz="2400" u="sng" dirty="0"/>
              <a:t>titre </a:t>
            </a:r>
            <a:r>
              <a:rPr lang="fr-FR" sz="2400" u="sng" dirty="0" smtClean="0"/>
              <a:t>d’exemples</a:t>
            </a:r>
            <a:r>
              <a:rPr lang="fr-FR" sz="2400" dirty="0" smtClean="0"/>
              <a:t>:</a:t>
            </a:r>
          </a:p>
          <a:p>
            <a:pPr algn="just">
              <a:buFont typeface="Wingdings" pitchFamily="2" charset="2"/>
              <a:buChar char="ü"/>
            </a:pPr>
            <a:endParaRPr lang="fr-FR" sz="2000" dirty="0" smtClean="0"/>
          </a:p>
          <a:p>
            <a:pPr algn="just">
              <a:buFont typeface="Wingdings" pitchFamily="2" charset="2"/>
              <a:buChar char="ü"/>
            </a:pPr>
            <a:r>
              <a:rPr lang="fr-FR" sz="2000" dirty="0" smtClean="0"/>
              <a:t>L’hypothèque </a:t>
            </a:r>
            <a:r>
              <a:rPr lang="fr-FR" sz="2000" dirty="0"/>
              <a:t>de 2eme rang n’est admise </a:t>
            </a:r>
            <a:r>
              <a:rPr lang="fr-FR" sz="2000" dirty="0" smtClean="0"/>
              <a:t>par Bale, que </a:t>
            </a:r>
            <a:r>
              <a:rPr lang="fr-FR" sz="2000" dirty="0"/>
              <a:t>si elle est inscrite au profit de l’établissement bénéficiant </a:t>
            </a:r>
            <a:r>
              <a:rPr lang="fr-FR" sz="2000" dirty="0" smtClean="0"/>
              <a:t>déjà du </a:t>
            </a:r>
            <a:r>
              <a:rPr lang="fr-FR" sz="2000" dirty="0"/>
              <a:t>1er rang (page 50, bas de page 37</a:t>
            </a:r>
            <a:r>
              <a:rPr lang="fr-FR" sz="2000" dirty="0" smtClean="0"/>
              <a:t>).</a:t>
            </a:r>
          </a:p>
          <a:p>
            <a:pPr algn="just">
              <a:buFont typeface="Wingdings" pitchFamily="2" charset="2"/>
              <a:buChar char="ü"/>
            </a:pPr>
            <a:endParaRPr lang="fr-FR" sz="2000" dirty="0" smtClean="0"/>
          </a:p>
          <a:p>
            <a:pPr algn="just">
              <a:buFont typeface="Wingdings" pitchFamily="2" charset="2"/>
              <a:buChar char="ü"/>
            </a:pPr>
            <a:r>
              <a:rPr lang="fr-FR" sz="2000" dirty="0" smtClean="0"/>
              <a:t>Lorsque </a:t>
            </a:r>
            <a:r>
              <a:rPr lang="fr-FR" sz="2000" dirty="0"/>
              <a:t>la sureté est en liquidité ou sous forme de certificat de dépôt ou d'instrument comparable émis par un autre établissement, l‘établissement doit en détenir la possession </a:t>
            </a:r>
            <a:r>
              <a:rPr lang="fr-FR" sz="2000" dirty="0" smtClean="0"/>
              <a:t>jusqu‘à </a:t>
            </a:r>
            <a:r>
              <a:rPr lang="fr-FR" sz="2000" dirty="0"/>
              <a:t>ce que les obligations </a:t>
            </a:r>
            <a:r>
              <a:rPr lang="fr-FR" sz="2000" dirty="0" smtClean="0"/>
              <a:t> garanties </a:t>
            </a:r>
            <a:r>
              <a:rPr lang="fr-FR" sz="2000" dirty="0"/>
              <a:t>soient éteintes (page 65 § 237).</a:t>
            </a:r>
          </a:p>
          <a:p>
            <a:pPr marL="0" indent="0" algn="just">
              <a:buNone/>
            </a:pPr>
            <a:endParaRPr lang="fr-FR" sz="1800" u="sng" dirty="0"/>
          </a:p>
          <a:p>
            <a:pPr algn="just">
              <a:buFont typeface="Wingdings" pitchFamily="2" charset="2"/>
              <a:buChar char="ü"/>
            </a:pPr>
            <a:endParaRPr lang="fr-FR" sz="2000" dirty="0" smtClean="0"/>
          </a:p>
          <a:p>
            <a:pPr algn="just">
              <a:buFont typeface="Wingdings" pitchFamily="2" charset="2"/>
              <a:buChar char="ü"/>
            </a:pPr>
            <a:endParaRPr lang="fr-FR" sz="2000" dirty="0"/>
          </a:p>
          <a:p>
            <a:pPr algn="just">
              <a:buFont typeface="Wingdings" pitchFamily="2" charset="2"/>
              <a:buChar char="ü"/>
            </a:pPr>
            <a:endParaRPr lang="fr-FR" sz="1800" dirty="0"/>
          </a:p>
          <a:p>
            <a:pPr marL="0" indent="0" algn="just">
              <a:buNone/>
            </a:pPr>
            <a:endParaRPr lang="fr-FR" sz="2000" dirty="0"/>
          </a:p>
          <a:p>
            <a:pPr marL="0" indent="0" algn="just">
              <a:buNone/>
            </a:pPr>
            <a:endParaRPr lang="fr-FR" sz="2400" dirty="0"/>
          </a:p>
          <a:p>
            <a:endParaRPr lang="fr-FR"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48</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0D937872-D3F6-4557-A2B3-7CEE91F0FA53}"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876664170"/>
      </p:ext>
    </p:extLst>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lgn="just">
              <a:buNone/>
            </a:pPr>
            <a:r>
              <a:rPr lang="fr-FR" sz="2000" b="1" u="sng" dirty="0"/>
              <a:t>N.B</a:t>
            </a:r>
            <a:r>
              <a:rPr lang="fr-FR" sz="2000" b="1" dirty="0"/>
              <a:t>.</a:t>
            </a:r>
            <a:r>
              <a:rPr lang="fr-FR" sz="2000" dirty="0"/>
              <a:t> Ces règles sur les sûretés en liquidité, sont à mettre en parallèle avec le débat sur la constitution du  « </a:t>
            </a:r>
            <a:r>
              <a:rPr lang="fr-FR" sz="2000" b="1" dirty="0"/>
              <a:t>transfert fiduciaire de somme d’argent</a:t>
            </a:r>
            <a:r>
              <a:rPr lang="fr-FR" sz="2000" dirty="0"/>
              <a:t> </a:t>
            </a:r>
            <a:r>
              <a:rPr lang="fr-FR" sz="2000" dirty="0" smtClean="0"/>
              <a:t>», alors même que certains juges et universitaires estiment que pour ne pas être « juge et partie », la banque ne doit pas détenir les fonds objet de cette sûreté. Ceux-ci doivent détenus par un tiers.</a:t>
            </a:r>
          </a:p>
          <a:p>
            <a:pPr marL="0" indent="0" algn="just">
              <a:buNone/>
            </a:pPr>
            <a:endParaRPr lang="fr-FR" sz="2000" dirty="0" smtClean="0"/>
          </a:p>
          <a:p>
            <a:pPr marL="0" indent="0" algn="just">
              <a:buNone/>
            </a:pPr>
            <a:r>
              <a:rPr lang="fr-FR" sz="2000" dirty="0" smtClean="0"/>
              <a:t>- Ce conflit est donc réglé par le dispositif prudentiel, puisqu’entre un principe général de droit (juge et partie) et un texte (dispositif prudentiel), il faut écarter le principe et appliquer le texte, en raison de la hiérarchie des normes.</a:t>
            </a:r>
            <a:endParaRPr lang="fr-FR" sz="2000" dirty="0"/>
          </a:p>
          <a:p>
            <a:pPr marL="0" indent="0" algn="just">
              <a:buNone/>
            </a:pPr>
            <a:endParaRPr lang="fr-FR" sz="2000" dirty="0" smtClean="0"/>
          </a:p>
          <a:p>
            <a:pPr algn="just">
              <a:buFont typeface="Courier New" pitchFamily="49" charset="0"/>
              <a:buChar char="o"/>
            </a:pPr>
            <a:endParaRPr lang="fr-FR" sz="2000" dirty="0"/>
          </a:p>
          <a:p>
            <a:pPr marL="0" indent="0" algn="just">
              <a:buNone/>
            </a:pPr>
            <a:endParaRPr lang="fr-FR" sz="2400" dirty="0" smtClean="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49</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50DEA381-C268-4B4B-9144-7AB5531D52DB}"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42655419"/>
      </p:ext>
    </p:extLst>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just"/>
            <a:r>
              <a:rPr lang="fr-FR" sz="2800" dirty="0" smtClean="0"/>
              <a:t>C’est pourquoi nous les avons appelées </a:t>
            </a:r>
            <a:r>
              <a:rPr lang="fr-FR" sz="2800" b="1" dirty="0" smtClean="0"/>
              <a:t>sûretés prudentielles</a:t>
            </a:r>
            <a:r>
              <a:rPr lang="fr-FR" sz="2800" dirty="0" smtClean="0"/>
              <a:t>, pour les distinguer des </a:t>
            </a:r>
            <a:r>
              <a:rPr lang="fr-FR" sz="2800" b="1" dirty="0" smtClean="0"/>
              <a:t>sûretés du crédit </a:t>
            </a:r>
            <a:r>
              <a:rPr lang="fr-FR" sz="2800" dirty="0" smtClean="0"/>
              <a:t>à proprement parler. </a:t>
            </a:r>
          </a:p>
          <a:p>
            <a:pPr algn="just"/>
            <a:endParaRPr lang="fr-FR" sz="2800" dirty="0" smtClean="0"/>
          </a:p>
          <a:p>
            <a:pPr algn="just"/>
            <a:r>
              <a:rPr lang="fr-FR" sz="2800" dirty="0" smtClean="0"/>
              <a:t>Ces sûretés prudentielles ont donc un autre objectif, et seront examinées suivant le plan de communication ci après, qui pose : </a:t>
            </a:r>
            <a:endParaRPr lang="fr-FR" sz="2800"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5</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2F08038D-08CB-43A5-9FC0-8E0F5BADB2AD}"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857460494"/>
      </p:ext>
    </p:extLst>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just"/>
            <a:r>
              <a:rPr lang="fr-FR" sz="2800" dirty="0" smtClean="0"/>
              <a:t>En rapprochant les sûretés éligibles (prudentielles), avec celles juridiques, l’on se rend compte:</a:t>
            </a:r>
          </a:p>
          <a:p>
            <a:pPr marL="0" indent="0" algn="just">
              <a:buNone/>
            </a:pPr>
            <a:endParaRPr lang="fr-FR" sz="2400" dirty="0" smtClean="0"/>
          </a:p>
          <a:p>
            <a:pPr marL="0" indent="0" algn="just">
              <a:buNone/>
            </a:pPr>
            <a:r>
              <a:rPr lang="fr-FR" sz="2400" dirty="0" smtClean="0"/>
              <a:t>- Que certaines suretés du crédit peuvent ne pas figurer dans les sûretés prudentielles et inversement,</a:t>
            </a:r>
          </a:p>
          <a:p>
            <a:pPr marL="0" indent="0" algn="just">
              <a:buNone/>
            </a:pPr>
            <a:endParaRPr lang="fr-FR" sz="2400" dirty="0" smtClean="0"/>
          </a:p>
          <a:p>
            <a:pPr marL="0" indent="0" algn="just">
              <a:buNone/>
            </a:pPr>
            <a:r>
              <a:rPr lang="fr-FR" sz="2400" dirty="0" smtClean="0"/>
              <a:t>- Qu’une sûreté juridique non éligible ne saurait contribuer à l’atténuation du risque de crédit.</a:t>
            </a:r>
            <a:endParaRPr lang="fr-FR" sz="2400"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50</a:t>
            </a:fld>
            <a:endParaRPr lang="fr-FR"/>
          </a:p>
        </p:txBody>
      </p:sp>
      <p:sp>
        <p:nvSpPr>
          <p:cNvPr id="5" name="Espace réservé de la date 4"/>
          <p:cNvSpPr>
            <a:spLocks noGrp="1"/>
          </p:cNvSpPr>
          <p:nvPr>
            <p:ph type="dt" sz="half" idx="10"/>
          </p:nvPr>
        </p:nvSpPr>
        <p:spPr/>
        <p:txBody>
          <a:bodyPr/>
          <a:lstStyle/>
          <a:p>
            <a:fld id="{0F202262-E32F-4206-89FA-2681BE4BB197}" type="datetime1">
              <a:rPr lang="fr-FR" smtClean="0"/>
              <a:pPr/>
              <a:t>14/03/20</a:t>
            </a:fld>
            <a:endParaRPr lang="fr-FR"/>
          </a:p>
        </p:txBody>
      </p:sp>
      <p:sp>
        <p:nvSpPr>
          <p:cNvPr id="6" name="Espace réservé du pied de page 5"/>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410060742"/>
      </p:ext>
    </p:extLst>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lgn="ctr">
              <a:buNone/>
            </a:pPr>
            <a:endParaRPr lang="fr-FR" sz="2400" b="1" u="sng" dirty="0" smtClean="0"/>
          </a:p>
          <a:p>
            <a:pPr marL="0" indent="0" algn="ctr">
              <a:buNone/>
            </a:pPr>
            <a:endParaRPr lang="fr-FR" sz="2400" b="1" u="sng" dirty="0"/>
          </a:p>
          <a:p>
            <a:pPr marL="0" indent="0" algn="ctr">
              <a:buNone/>
            </a:pPr>
            <a:endParaRPr lang="fr-FR" sz="2400" b="1" u="sng" dirty="0" smtClean="0"/>
          </a:p>
          <a:p>
            <a:pPr marL="0" indent="0" algn="ctr">
              <a:buNone/>
            </a:pPr>
            <a:endParaRPr lang="fr-FR" sz="2400" b="1" u="sng" dirty="0"/>
          </a:p>
          <a:p>
            <a:pPr marL="0" indent="0" algn="ctr">
              <a:buNone/>
            </a:pPr>
            <a:r>
              <a:rPr lang="fr-FR" sz="2400" b="1" u="sng" dirty="0" smtClean="0"/>
              <a:t>II.3.2</a:t>
            </a:r>
            <a:r>
              <a:rPr lang="fr-FR" sz="2400" b="1" dirty="0" smtClean="0"/>
              <a:t>. </a:t>
            </a:r>
          </a:p>
          <a:p>
            <a:pPr marL="0" indent="0" algn="ctr">
              <a:buNone/>
            </a:pPr>
            <a:r>
              <a:rPr lang="fr-FR" sz="2400" b="1" u="sng" dirty="0" smtClean="0"/>
              <a:t>La </a:t>
            </a:r>
            <a:r>
              <a:rPr lang="fr-FR" sz="2400" b="1" u="sng" dirty="0"/>
              <a:t>validité prudentielle</a:t>
            </a:r>
          </a:p>
          <a:p>
            <a:pPr algn="just"/>
            <a:endParaRPr lang="fr-FR" b="1" dirty="0"/>
          </a:p>
          <a:p>
            <a:endParaRPr lang="fr-FR"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51</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8A04FA03-D62C-4203-86EE-B23DD950EABB}"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71450939"/>
      </p:ext>
    </p:extLst>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r>
              <a:rPr lang="fr-FR" sz="2800" u="sng" dirty="0" smtClean="0"/>
              <a:t>Il y a lieu ici de noter:</a:t>
            </a:r>
          </a:p>
          <a:p>
            <a:pPr marL="0" indent="0" algn="just">
              <a:buNone/>
            </a:pPr>
            <a:endParaRPr lang="fr-FR" sz="2400" dirty="0" smtClean="0"/>
          </a:p>
          <a:p>
            <a:pPr marL="0" indent="0" algn="just">
              <a:buNone/>
            </a:pPr>
            <a:r>
              <a:rPr lang="fr-FR" sz="2400" dirty="0" smtClean="0"/>
              <a:t>- Qu’une sureté doit être valable juridiquement, c’est-à-dire reconnue comme étant une sûreté. </a:t>
            </a:r>
            <a:r>
              <a:rPr lang="fr-FR" sz="2400" dirty="0"/>
              <a:t>C’est le cas </a:t>
            </a:r>
            <a:r>
              <a:rPr lang="fr-FR" sz="2400" dirty="0" smtClean="0"/>
              <a:t>lorsqu’elle  est constituée dans le respect des règles, </a:t>
            </a:r>
            <a:endParaRPr lang="fr-FR" sz="2400" dirty="0"/>
          </a:p>
          <a:p>
            <a:pPr marL="0" indent="0" algn="just">
              <a:buNone/>
            </a:pPr>
            <a:endParaRPr lang="fr-FR" sz="2400" dirty="0" smtClean="0"/>
          </a:p>
          <a:p>
            <a:pPr marL="0" indent="0" algn="just">
              <a:buNone/>
            </a:pPr>
            <a:r>
              <a:rPr lang="fr-FR" sz="2400" dirty="0" smtClean="0"/>
              <a:t>- Que toutefois, sa validité juridique ne la rend pas valable prudentiellement. Elle ne pourra donc être utilisée dans le cadre d’une technique d’atténuation de risque de crédit.</a:t>
            </a:r>
          </a:p>
          <a:p>
            <a:pPr algn="just">
              <a:buFontTx/>
              <a:buChar char="-"/>
            </a:pPr>
            <a:endParaRPr lang="fr-FR" sz="2400" dirty="0" smtClean="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52</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12584136-B109-473C-8B8C-4A780FA6F6E2}"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43544075"/>
      </p:ext>
    </p:extLst>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marL="0" indent="0" algn="just">
              <a:buNone/>
            </a:pPr>
            <a:r>
              <a:rPr lang="fr-FR" sz="2400" dirty="0" smtClean="0"/>
              <a:t>- Que </a:t>
            </a:r>
            <a:r>
              <a:rPr lang="fr-FR" sz="2400" dirty="0"/>
              <a:t>pour être valable prudentiellement, il faut que la sûreté soit valable juridiquement, et que cette validité juridique soit attestée par </a:t>
            </a:r>
            <a:r>
              <a:rPr lang="fr-FR" sz="2400" dirty="0" smtClean="0"/>
              <a:t>ce que Bale appelle un:</a:t>
            </a:r>
          </a:p>
          <a:p>
            <a:pPr marL="0" indent="0" algn="ctr">
              <a:buNone/>
            </a:pPr>
            <a:endParaRPr lang="fr-FR" sz="2800" b="1" dirty="0" smtClean="0">
              <a:solidFill>
                <a:srgbClr val="C00000"/>
              </a:solidFill>
            </a:endParaRPr>
          </a:p>
          <a:p>
            <a:pPr marL="0" indent="0" algn="ctr">
              <a:buNone/>
            </a:pPr>
            <a:r>
              <a:rPr lang="fr-FR" sz="2800" b="1" dirty="0" smtClean="0">
                <a:solidFill>
                  <a:srgbClr val="C00000"/>
                </a:solidFill>
              </a:rPr>
              <a:t>« AVIS JURIDIQUE ».</a:t>
            </a:r>
            <a:endParaRPr lang="fr-FR" sz="2800" b="1" dirty="0">
              <a:solidFill>
                <a:srgbClr val="C00000"/>
              </a:solidFill>
            </a:endParaRPr>
          </a:p>
          <a:p>
            <a:pPr marL="0" indent="0">
              <a:buNone/>
            </a:pPr>
            <a:endParaRPr lang="fr-FR" sz="2800" u="sng"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53</a:t>
            </a:fld>
            <a:endParaRPr lang="fr-FR"/>
          </a:p>
        </p:txBody>
      </p:sp>
      <p:sp>
        <p:nvSpPr>
          <p:cNvPr id="5" name="Espace réservé de la date 4"/>
          <p:cNvSpPr>
            <a:spLocks noGrp="1"/>
          </p:cNvSpPr>
          <p:nvPr>
            <p:ph type="dt" sz="half" idx="10"/>
          </p:nvPr>
        </p:nvSpPr>
        <p:spPr/>
        <p:txBody>
          <a:bodyPr/>
          <a:lstStyle/>
          <a:p>
            <a:fld id="{D7A23318-A694-45E6-9804-C97EB73E29C4}" type="datetime1">
              <a:rPr lang="fr-FR" smtClean="0"/>
              <a:pPr/>
              <a:t>14/03/20</a:t>
            </a:fld>
            <a:endParaRPr lang="fr-FR"/>
          </a:p>
        </p:txBody>
      </p:sp>
      <p:sp>
        <p:nvSpPr>
          <p:cNvPr id="6" name="Espace réservé du pied de page 5"/>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260748314"/>
      </p:ext>
    </p:extLst>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buFont typeface="Arial" pitchFamily="34" charset="0"/>
              <a:buChar char="•"/>
            </a:pPr>
            <a:r>
              <a:rPr lang="fr-FR" sz="2800" u="sng" dirty="0" smtClean="0"/>
              <a:t>L’avis juridique indépendant</a:t>
            </a:r>
          </a:p>
          <a:p>
            <a:pPr marL="0" indent="0" algn="just">
              <a:buNone/>
            </a:pPr>
            <a:endParaRPr lang="fr-FR" sz="2400" dirty="0" smtClean="0"/>
          </a:p>
          <a:p>
            <a:pPr marL="0" indent="0" algn="just">
              <a:buNone/>
            </a:pPr>
            <a:r>
              <a:rPr lang="fr-FR" sz="2400" dirty="0" smtClean="0"/>
              <a:t>- </a:t>
            </a:r>
            <a:r>
              <a:rPr lang="fr-FR" sz="2400" u="sng" dirty="0" smtClean="0"/>
              <a:t>Définition</a:t>
            </a:r>
            <a:endParaRPr lang="fr-FR" sz="2400" u="sng" dirty="0"/>
          </a:p>
          <a:p>
            <a:pPr marL="0" indent="0" algn="just">
              <a:buNone/>
            </a:pPr>
            <a:endParaRPr lang="fr-FR" sz="2000" dirty="0"/>
          </a:p>
          <a:p>
            <a:pPr algn="just">
              <a:buFont typeface="Wingdings" pitchFamily="2" charset="2"/>
              <a:buChar char="ü"/>
            </a:pPr>
            <a:r>
              <a:rPr lang="fr-FR" sz="2000" dirty="0"/>
              <a:t>Un avis juridique est un acte établi par une autorité interne ou externe indépendante, pour établir la validité prudentielle des sûretés réelles ou personnelles inscrites par un établissement (§ 215).</a:t>
            </a:r>
          </a:p>
          <a:p>
            <a:pPr marL="0" indent="0">
              <a:buNone/>
            </a:pPr>
            <a:endParaRPr lang="fr-FR" sz="2800" u="sng"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54</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64CE4863-05E9-4C72-9A36-4F6F02176F9F}"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521138990"/>
      </p:ext>
    </p:extLst>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lgn="just">
              <a:buNone/>
            </a:pPr>
            <a:r>
              <a:rPr lang="fr-FR" sz="2400" dirty="0" smtClean="0"/>
              <a:t>- </a:t>
            </a:r>
            <a:r>
              <a:rPr lang="fr-FR" sz="2400" u="sng" dirty="0" smtClean="0"/>
              <a:t>Caractéristiques </a:t>
            </a:r>
            <a:r>
              <a:rPr lang="fr-FR" sz="2400" u="sng" dirty="0"/>
              <a:t>de l’avis juridique</a:t>
            </a:r>
          </a:p>
          <a:p>
            <a:pPr algn="just">
              <a:buFont typeface="Wingdings" pitchFamily="2" charset="2"/>
              <a:buChar char="ü"/>
            </a:pPr>
            <a:endParaRPr lang="fr-FR" sz="2000" dirty="0" smtClean="0"/>
          </a:p>
          <a:p>
            <a:pPr algn="just">
              <a:buFont typeface="Wingdings" pitchFamily="2" charset="2"/>
              <a:buChar char="ü"/>
            </a:pPr>
            <a:r>
              <a:rPr lang="fr-FR" sz="2000" dirty="0" smtClean="0"/>
              <a:t>Cet avis juridique peut être interne ou externe, mais indépendant. C’est cette indépendance qui prescrit, que l’avis soit  formulé par </a:t>
            </a:r>
            <a:r>
              <a:rPr lang="fr-FR" sz="2000" dirty="0"/>
              <a:t>des services </a:t>
            </a:r>
            <a:r>
              <a:rPr lang="fr-FR" sz="2000" dirty="0" smtClean="0"/>
              <a:t>indépendants </a:t>
            </a:r>
            <a:r>
              <a:rPr lang="fr-FR" sz="2000" dirty="0"/>
              <a:t>de ceux engageant </a:t>
            </a:r>
            <a:r>
              <a:rPr lang="fr-FR" sz="2000" dirty="0" smtClean="0"/>
              <a:t>les opérations (page 62, bas de page 43).</a:t>
            </a:r>
          </a:p>
          <a:p>
            <a:pPr algn="just">
              <a:buFont typeface="Courier New" pitchFamily="49" charset="0"/>
              <a:buChar char="o"/>
            </a:pPr>
            <a:endParaRPr lang="fr-FR" sz="2000" dirty="0"/>
          </a:p>
          <a:p>
            <a:pPr algn="just">
              <a:buFont typeface="Wingdings" pitchFamily="2" charset="2"/>
              <a:buChar char="ü"/>
            </a:pPr>
            <a:r>
              <a:rPr lang="fr-FR" sz="2000" dirty="0" smtClean="0"/>
              <a:t>Toute </a:t>
            </a:r>
            <a:r>
              <a:rPr lang="fr-FR" sz="2000" dirty="0"/>
              <a:t>la documentation contractuelle </a:t>
            </a:r>
            <a:r>
              <a:rPr lang="fr-FR" sz="2000" dirty="0" smtClean="0"/>
              <a:t>utilisée </a:t>
            </a:r>
            <a:r>
              <a:rPr lang="fr-FR" sz="2000" dirty="0"/>
              <a:t>dans le cadre de prises de </a:t>
            </a:r>
            <a:r>
              <a:rPr lang="fr-FR" sz="2000" dirty="0" smtClean="0"/>
              <a:t>suretés réelles ou </a:t>
            </a:r>
            <a:r>
              <a:rPr lang="fr-FR" sz="2000" dirty="0"/>
              <a:t>personnelles doit </a:t>
            </a:r>
            <a:r>
              <a:rPr lang="fr-FR" sz="2000" dirty="0" smtClean="0"/>
              <a:t>être </a:t>
            </a:r>
            <a:r>
              <a:rPr lang="fr-FR" sz="2000" dirty="0"/>
              <a:t>contraignante pour toutes les parties et d’une </a:t>
            </a:r>
            <a:r>
              <a:rPr lang="fr-FR" sz="2000" dirty="0" smtClean="0"/>
              <a:t>validité juridique assurée </a:t>
            </a:r>
            <a:r>
              <a:rPr lang="fr-FR" sz="2000" dirty="0"/>
              <a:t>dans toutes les juridictions </a:t>
            </a:r>
            <a:r>
              <a:rPr lang="fr-FR" sz="2000" dirty="0" smtClean="0"/>
              <a:t>concernées </a:t>
            </a:r>
            <a:r>
              <a:rPr lang="fr-FR" sz="2000" dirty="0"/>
              <a:t>par un ou des avis juridiques </a:t>
            </a:r>
            <a:r>
              <a:rPr lang="fr-FR" sz="2000" dirty="0" smtClean="0"/>
              <a:t>indépendants (page 62 § 215).</a:t>
            </a:r>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55</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80E2E640-69A5-4A74-BB7D-D8D11E3F80DA}"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033255559"/>
      </p:ext>
    </p:extLst>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lgn="ctr">
              <a:buNone/>
            </a:pPr>
            <a:endParaRPr lang="fr-FR" sz="2400" b="1" dirty="0" smtClean="0"/>
          </a:p>
          <a:p>
            <a:pPr marL="0" indent="0" algn="ctr">
              <a:buNone/>
            </a:pPr>
            <a:endParaRPr lang="fr-FR" sz="2400" b="1" dirty="0"/>
          </a:p>
          <a:p>
            <a:pPr marL="0" indent="0" algn="ctr">
              <a:buNone/>
            </a:pPr>
            <a:endParaRPr lang="fr-FR" sz="2400" b="1" dirty="0" smtClean="0"/>
          </a:p>
          <a:p>
            <a:pPr marL="0" indent="0" algn="ctr">
              <a:buNone/>
            </a:pPr>
            <a:endParaRPr lang="fr-FR" sz="2400" b="1" dirty="0"/>
          </a:p>
          <a:p>
            <a:pPr marL="0" indent="0" algn="ctr">
              <a:buNone/>
            </a:pPr>
            <a:r>
              <a:rPr lang="fr-FR" sz="2400" b="1" u="sng" dirty="0" smtClean="0"/>
              <a:t>II.3.3</a:t>
            </a:r>
            <a:r>
              <a:rPr lang="fr-FR" sz="2400" b="1" dirty="0" smtClean="0"/>
              <a:t>. </a:t>
            </a:r>
          </a:p>
          <a:p>
            <a:pPr marL="0" indent="0" algn="ctr">
              <a:buNone/>
            </a:pPr>
            <a:r>
              <a:rPr lang="fr-FR" sz="2400" b="1" u="sng" dirty="0" smtClean="0"/>
              <a:t>Les </a:t>
            </a:r>
            <a:r>
              <a:rPr lang="fr-FR" sz="2400" b="1" u="sng" dirty="0"/>
              <a:t>conditions juridiques </a:t>
            </a:r>
            <a:r>
              <a:rPr lang="fr-FR" sz="2400" b="1" u="sng" dirty="0" smtClean="0"/>
              <a:t>et opérationnelles</a:t>
            </a:r>
          </a:p>
          <a:p>
            <a:pPr marL="0" indent="0" algn="ctr">
              <a:buNone/>
            </a:pPr>
            <a:r>
              <a:rPr lang="fr-FR" sz="2400" b="1" u="sng" dirty="0" smtClean="0"/>
              <a:t>liées </a:t>
            </a:r>
            <a:r>
              <a:rPr lang="fr-FR" sz="2400" b="1" u="sng" dirty="0"/>
              <a:t>aux techniques d’ARC</a:t>
            </a:r>
          </a:p>
          <a:p>
            <a:pPr algn="just"/>
            <a:endParaRPr lang="fr-FR" b="1" dirty="0"/>
          </a:p>
          <a:p>
            <a:endParaRPr lang="fr-FR"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56</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D1CC948F-EE71-44DE-857E-4FBD56F602F8}"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902586059"/>
      </p:ext>
    </p:extLst>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just">
              <a:buFont typeface="Arial" pitchFamily="34" charset="0"/>
              <a:buChar char="•"/>
            </a:pPr>
            <a:r>
              <a:rPr lang="fr-FR" sz="2800" dirty="0" smtClean="0"/>
              <a:t>C</a:t>
            </a:r>
            <a:r>
              <a:rPr lang="fr-FR" sz="2800" u="sng" dirty="0" smtClean="0"/>
              <a:t>onditions </a:t>
            </a:r>
            <a:r>
              <a:rPr lang="fr-FR" sz="2800" u="sng" dirty="0"/>
              <a:t>juridiques </a:t>
            </a:r>
            <a:r>
              <a:rPr lang="fr-FR" sz="2800" u="sng" dirty="0" smtClean="0"/>
              <a:t>liées </a:t>
            </a:r>
            <a:r>
              <a:rPr lang="fr-FR" sz="2800" u="sng" dirty="0"/>
              <a:t>a l'utilisation des techniques </a:t>
            </a:r>
            <a:r>
              <a:rPr lang="fr-FR" sz="2800" u="sng" dirty="0" smtClean="0"/>
              <a:t>d'ARC (page 62)</a:t>
            </a:r>
            <a:endParaRPr lang="fr-FR" sz="2800" u="sng" dirty="0"/>
          </a:p>
          <a:p>
            <a:pPr marL="0" indent="0" algn="just">
              <a:buNone/>
            </a:pPr>
            <a:endParaRPr lang="fr-FR" sz="2400" dirty="0" smtClean="0"/>
          </a:p>
          <a:p>
            <a:pPr marL="0" indent="0" algn="just">
              <a:buNone/>
            </a:pPr>
            <a:r>
              <a:rPr lang="fr-FR" sz="2400" dirty="0" smtClean="0"/>
              <a:t>- Toute </a:t>
            </a:r>
            <a:r>
              <a:rPr lang="fr-FR" sz="2400" dirty="0"/>
              <a:t>la documentation contractuelle </a:t>
            </a:r>
            <a:r>
              <a:rPr lang="fr-FR" sz="2400" dirty="0" smtClean="0"/>
              <a:t>utilisée </a:t>
            </a:r>
            <a:r>
              <a:rPr lang="fr-FR" sz="2400" dirty="0"/>
              <a:t>dans le cadre de prises de </a:t>
            </a:r>
            <a:r>
              <a:rPr lang="fr-FR" sz="2400" dirty="0" smtClean="0"/>
              <a:t>suretés réelles ou personnelles, </a:t>
            </a:r>
            <a:r>
              <a:rPr lang="fr-FR" sz="2400" dirty="0"/>
              <a:t>doit </a:t>
            </a:r>
            <a:r>
              <a:rPr lang="fr-FR" sz="2400" dirty="0" smtClean="0"/>
              <a:t>être </a:t>
            </a:r>
            <a:r>
              <a:rPr lang="fr-FR" sz="2400" dirty="0"/>
              <a:t>contraignante pour toutes les parties et d’une </a:t>
            </a:r>
            <a:r>
              <a:rPr lang="fr-FR" sz="2400" dirty="0" smtClean="0"/>
              <a:t>validité juridique assurée </a:t>
            </a:r>
            <a:r>
              <a:rPr lang="fr-FR" sz="2400" dirty="0"/>
              <a:t>dans toutes les juridictions </a:t>
            </a:r>
            <a:r>
              <a:rPr lang="fr-FR" sz="2400" dirty="0" smtClean="0"/>
              <a:t>concernées </a:t>
            </a:r>
            <a:r>
              <a:rPr lang="fr-FR" sz="2400" dirty="0"/>
              <a:t>par un ou des avis juridiques </a:t>
            </a:r>
            <a:r>
              <a:rPr lang="fr-FR" sz="2400" dirty="0" smtClean="0"/>
              <a:t>indépendants.</a:t>
            </a:r>
          </a:p>
          <a:p>
            <a:pPr algn="just">
              <a:buFont typeface="Wingdings" pitchFamily="2" charset="2"/>
              <a:buChar char="ü"/>
            </a:pPr>
            <a:endParaRPr lang="fr-FR" sz="2000" dirty="0" smtClean="0"/>
          </a:p>
          <a:p>
            <a:pPr algn="just">
              <a:buFont typeface="Wingdings" pitchFamily="2" charset="2"/>
              <a:buChar char="ü"/>
            </a:pPr>
            <a:endParaRPr lang="fr-FR" sz="2000"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57</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825FB265-62C7-4D62-9F4B-BF77806A4A2C}"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464266683"/>
      </p:ext>
    </p:extLst>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lgn="just">
              <a:buNone/>
            </a:pPr>
            <a:r>
              <a:rPr lang="fr-FR" sz="2400" dirty="0" smtClean="0"/>
              <a:t>- L‘établissement </a:t>
            </a:r>
            <a:r>
              <a:rPr lang="fr-FR" sz="2400" dirty="0"/>
              <a:t>doit prendre toutes les mesures nécessaires pour vérifier, préalablement, au moyen de recherches juridiques suffisantes, la force exécutoire de cette documentation contractuelle. </a:t>
            </a:r>
            <a:r>
              <a:rPr lang="fr-FR" sz="2400" b="1" dirty="0"/>
              <a:t>Ces recherches doivent être actualisées autant que nécessaire pour garantir la validité permanente de cette documentation</a:t>
            </a:r>
            <a:r>
              <a:rPr lang="fr-FR" sz="2400" dirty="0"/>
              <a:t>.</a:t>
            </a:r>
          </a:p>
          <a:p>
            <a:pPr marL="0" indent="0" algn="just">
              <a:buNone/>
            </a:pPr>
            <a:endParaRPr lang="fr-FR" sz="2400"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58</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771C81FA-020B-42FA-B941-4C8FF0E1510A}"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516664039"/>
      </p:ext>
    </p:extLst>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just">
              <a:buFont typeface="Arial" pitchFamily="34" charset="0"/>
              <a:buChar char="•"/>
            </a:pPr>
            <a:r>
              <a:rPr lang="fr-FR" sz="2800" u="sng" dirty="0" smtClean="0"/>
              <a:t>Conditions opérationnelles </a:t>
            </a:r>
            <a:r>
              <a:rPr lang="fr-FR" sz="2800" u="sng" dirty="0"/>
              <a:t>liées a l'utilisation des techniques </a:t>
            </a:r>
            <a:r>
              <a:rPr lang="fr-FR" sz="2800" u="sng" dirty="0" smtClean="0"/>
              <a:t>d'ARC (page 63)</a:t>
            </a:r>
          </a:p>
          <a:p>
            <a:pPr marL="0" indent="0" algn="just">
              <a:buNone/>
            </a:pPr>
            <a:endParaRPr lang="fr-FR" sz="2400" dirty="0" smtClean="0"/>
          </a:p>
          <a:p>
            <a:pPr marL="0" indent="0" algn="just">
              <a:buNone/>
            </a:pPr>
            <a:r>
              <a:rPr lang="fr-FR" sz="2400" dirty="0" smtClean="0"/>
              <a:t>- L‘établissement </a:t>
            </a:r>
            <a:r>
              <a:rPr lang="fr-FR" sz="2400" dirty="0"/>
              <a:t>doit </a:t>
            </a:r>
            <a:r>
              <a:rPr lang="fr-FR" sz="2400" dirty="0" smtClean="0"/>
              <a:t>démontrer </a:t>
            </a:r>
            <a:r>
              <a:rPr lang="fr-FR" sz="2400" dirty="0"/>
              <a:t>a la Commission Bancaire qu'il dispose de politiques </a:t>
            </a:r>
            <a:r>
              <a:rPr lang="fr-FR" sz="2400" dirty="0" smtClean="0"/>
              <a:t>et procédures adéquates </a:t>
            </a:r>
            <a:r>
              <a:rPr lang="fr-FR" sz="2400" dirty="0"/>
              <a:t>ainsi que d'un </a:t>
            </a:r>
            <a:r>
              <a:rPr lang="fr-FR" sz="2400" dirty="0" smtClean="0"/>
              <a:t>système </a:t>
            </a:r>
            <a:r>
              <a:rPr lang="fr-FR" sz="2400" dirty="0"/>
              <a:t>de </a:t>
            </a:r>
            <a:r>
              <a:rPr lang="fr-FR" sz="2400" dirty="0" smtClean="0"/>
              <a:t>contrôle </a:t>
            </a:r>
            <a:r>
              <a:rPr lang="fr-FR" sz="2400" dirty="0"/>
              <a:t>efficace lui permettant de </a:t>
            </a:r>
            <a:r>
              <a:rPr lang="fr-FR" sz="2400" dirty="0" smtClean="0"/>
              <a:t>s'assurer de </a:t>
            </a:r>
            <a:r>
              <a:rPr lang="fr-FR" sz="2400" dirty="0"/>
              <a:t>la </a:t>
            </a:r>
            <a:r>
              <a:rPr lang="fr-FR" sz="2400" dirty="0" smtClean="0"/>
              <a:t>validité </a:t>
            </a:r>
            <a:r>
              <a:rPr lang="fr-FR" sz="2400" dirty="0"/>
              <a:t>juridique de la protection de </a:t>
            </a:r>
            <a:r>
              <a:rPr lang="fr-FR" sz="2400" dirty="0" smtClean="0"/>
              <a:t>crédit </a:t>
            </a:r>
            <a:r>
              <a:rPr lang="fr-FR" sz="2400" dirty="0"/>
              <a:t>et de </a:t>
            </a:r>
            <a:r>
              <a:rPr lang="fr-FR" sz="2400" dirty="0" smtClean="0"/>
              <a:t>l’efficacité </a:t>
            </a:r>
            <a:r>
              <a:rPr lang="fr-FR" sz="2400" dirty="0"/>
              <a:t>de la gestion des </a:t>
            </a:r>
            <a:r>
              <a:rPr lang="fr-FR" sz="2400" dirty="0" smtClean="0"/>
              <a:t>risques résiduels associés </a:t>
            </a:r>
            <a:r>
              <a:rPr lang="fr-FR" sz="2400" dirty="0"/>
              <a:t>aux techniques d'ARC qu'il utilise.</a:t>
            </a:r>
            <a:endParaRPr lang="fr-FR" sz="2400" u="sng" dirty="0"/>
          </a:p>
          <a:p>
            <a:endParaRPr lang="fr-FR"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59</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BBF108BB-759F-4BC1-9AAC-9D8E3477A003}"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678226410"/>
      </p:ext>
    </p:extLst>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4" name="Espace réservé du numéro de diapositive 5"/>
          <p:cNvSpPr>
            <a:spLocks noGrp="1"/>
          </p:cNvSpPr>
          <p:nvPr>
            <p:ph type="sldNum" sz="quarter" idx="12"/>
          </p:nvPr>
        </p:nvSpPr>
        <p:spPr/>
        <p:txBody>
          <a:bodyPr/>
          <a:lstStyle/>
          <a:p>
            <a:fld id="{56B9B10D-7A00-47CF-BDC0-5E5AFFA19766}" type="slidenum">
              <a:rPr lang="fr-FR"/>
              <a:pPr/>
              <a:t>6</a:t>
            </a:fld>
            <a:endParaRPr lang="fr-FR"/>
          </a:p>
        </p:txBody>
      </p:sp>
      <p:sp>
        <p:nvSpPr>
          <p:cNvPr id="495619" name="Rectangle 3"/>
          <p:cNvSpPr>
            <a:spLocks noGrp="1" noChangeArrowheads="1"/>
          </p:cNvSpPr>
          <p:nvPr>
            <p:ph type="body" idx="1"/>
          </p:nvPr>
        </p:nvSpPr>
        <p:spPr/>
        <p:txBody>
          <a:bodyPr/>
          <a:lstStyle/>
          <a:p>
            <a:pPr algn="ctr">
              <a:buFontTx/>
              <a:buNone/>
            </a:pPr>
            <a:endParaRPr lang="fr-FR" sz="2800" b="1" u="sng" dirty="0">
              <a:solidFill>
                <a:srgbClr val="FF3300"/>
              </a:solidFill>
            </a:endParaRPr>
          </a:p>
          <a:p>
            <a:pPr algn="ctr">
              <a:buFontTx/>
              <a:buNone/>
            </a:pPr>
            <a:endParaRPr lang="fr-FR" sz="2800" b="1" u="sng" dirty="0">
              <a:solidFill>
                <a:srgbClr val="FF3300"/>
              </a:solidFill>
            </a:endParaRPr>
          </a:p>
          <a:p>
            <a:pPr algn="ctr">
              <a:buFontTx/>
              <a:buNone/>
            </a:pPr>
            <a:endParaRPr lang="fr-FR" sz="2800" b="1" u="sng" dirty="0">
              <a:solidFill>
                <a:srgbClr val="FF3300"/>
              </a:solidFill>
            </a:endParaRPr>
          </a:p>
          <a:p>
            <a:pPr algn="ctr">
              <a:buFontTx/>
              <a:buNone/>
            </a:pPr>
            <a:r>
              <a:rPr lang="fr-FR" sz="2800" b="1" u="sng" dirty="0" smtClean="0"/>
              <a:t>LE PLAN </a:t>
            </a:r>
          </a:p>
          <a:p>
            <a:pPr algn="ctr">
              <a:buFontTx/>
              <a:buNone/>
            </a:pPr>
            <a:r>
              <a:rPr lang="fr-FR" sz="2800" b="1" u="sng" dirty="0" smtClean="0"/>
              <a:t>DE </a:t>
            </a:r>
            <a:r>
              <a:rPr lang="fr-FR" sz="2800" b="1" u="sng" dirty="0"/>
              <a:t>COMMUNICATION</a:t>
            </a:r>
          </a:p>
        </p:txBody>
      </p:sp>
      <p:sp>
        <p:nvSpPr>
          <p:cNvPr id="5" name="Titre 4"/>
          <p:cNvSpPr>
            <a:spLocks noGrp="1"/>
          </p:cNvSpPr>
          <p:nvPr>
            <p:ph type="title"/>
          </p:nvPr>
        </p:nvSpPr>
        <p:spPr/>
        <p:txBody>
          <a:bodyPr/>
          <a:lstStyle/>
          <a:p>
            <a:endParaRPr lang="fr-FR" dirty="0"/>
          </a:p>
        </p:txBody>
      </p:sp>
      <p:sp>
        <p:nvSpPr>
          <p:cNvPr id="7" name="Titre 6"/>
          <p:cNvSpPr>
            <a:spLocks noGrp="1"/>
          </p:cNvSpPr>
          <p:nvPr>
            <p:ph type="title"/>
          </p:nvPr>
        </p:nvSpPr>
        <p:spPr/>
        <p:txBody>
          <a:bodyPr/>
          <a:lstStyle/>
          <a:p>
            <a:endParaRPr lang="fr-FR" dirty="0"/>
          </a:p>
        </p:txBody>
      </p:sp>
      <p:pic>
        <p:nvPicPr>
          <p:cNvPr id="8" name="Image 7"/>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2" name="Espace réservé de la date 1"/>
          <p:cNvSpPr>
            <a:spLocks noGrp="1"/>
          </p:cNvSpPr>
          <p:nvPr>
            <p:ph type="dt" sz="half" idx="10"/>
          </p:nvPr>
        </p:nvSpPr>
        <p:spPr/>
        <p:txBody>
          <a:bodyPr/>
          <a:lstStyle/>
          <a:p>
            <a:fld id="{8211B641-71DE-4AB8-8E61-CC49347A1AA4}" type="datetime1">
              <a:rPr lang="fr-FR" smtClean="0"/>
              <a:pPr/>
              <a:t>14/03/20</a:t>
            </a:fld>
            <a:endParaRPr lang="fr-FR"/>
          </a:p>
        </p:txBody>
      </p:sp>
      <p:sp>
        <p:nvSpPr>
          <p:cNvPr id="3" name="Espace réservé du pied de page 2"/>
          <p:cNvSpPr>
            <a:spLocks noGrp="1"/>
          </p:cNvSpPr>
          <p:nvPr>
            <p:ph type="ftr" sz="quarter" idx="11"/>
          </p:nvPr>
        </p:nvSpPr>
        <p:spPr/>
        <p:txBody>
          <a:bodyPr/>
          <a:lstStyle/>
          <a:p>
            <a:r>
              <a:rPr lang="fr-FR" smtClean="0"/>
              <a:t>Pour la promotion du droit bancaire</a:t>
            </a:r>
            <a:endParaRPr lang="fr-F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lgn="just">
              <a:buNone/>
            </a:pPr>
            <a:r>
              <a:rPr lang="fr-FR" sz="2400" dirty="0" smtClean="0"/>
              <a:t>- Ces </a:t>
            </a:r>
            <a:r>
              <a:rPr lang="fr-FR" sz="2400" dirty="0"/>
              <a:t>risques </a:t>
            </a:r>
            <a:r>
              <a:rPr lang="fr-FR" sz="2400" dirty="0" smtClean="0"/>
              <a:t>résiduels </a:t>
            </a:r>
            <a:r>
              <a:rPr lang="fr-FR" sz="2400" dirty="0"/>
              <a:t>concernent les risques juridique, </a:t>
            </a:r>
            <a:r>
              <a:rPr lang="fr-FR" sz="2400" dirty="0" smtClean="0"/>
              <a:t>opérationnel, </a:t>
            </a:r>
            <a:r>
              <a:rPr lang="fr-FR" sz="2400" dirty="0"/>
              <a:t>de </a:t>
            </a:r>
            <a:r>
              <a:rPr lang="fr-FR" sz="2400" dirty="0" smtClean="0"/>
              <a:t>liquidité </a:t>
            </a:r>
            <a:r>
              <a:rPr lang="fr-FR" sz="2400" dirty="0"/>
              <a:t>et </a:t>
            </a:r>
            <a:r>
              <a:rPr lang="fr-FR" sz="2400" dirty="0" smtClean="0"/>
              <a:t>de marché. </a:t>
            </a:r>
            <a:r>
              <a:rPr lang="fr-FR" sz="2400" dirty="0"/>
              <a:t>Lorsque les </a:t>
            </a:r>
            <a:r>
              <a:rPr lang="fr-FR" sz="2400" dirty="0" smtClean="0"/>
              <a:t>mécanismes </a:t>
            </a:r>
            <a:r>
              <a:rPr lang="fr-FR" sz="2400" dirty="0"/>
              <a:t>mis en place par </a:t>
            </a:r>
            <a:r>
              <a:rPr lang="fr-FR" sz="2400" dirty="0" smtClean="0"/>
              <a:t>l‘établissement </a:t>
            </a:r>
            <a:r>
              <a:rPr lang="fr-FR" sz="2400" dirty="0"/>
              <a:t>pour </a:t>
            </a:r>
            <a:r>
              <a:rPr lang="fr-FR" sz="2400" dirty="0" smtClean="0"/>
              <a:t>gérer </a:t>
            </a:r>
            <a:r>
              <a:rPr lang="fr-FR" sz="2400" dirty="0"/>
              <a:t>ces risques </a:t>
            </a:r>
            <a:r>
              <a:rPr lang="fr-FR" sz="2400" dirty="0" smtClean="0"/>
              <a:t>sont inadéquats</a:t>
            </a:r>
            <a:r>
              <a:rPr lang="fr-FR" sz="2400" dirty="0"/>
              <a:t>, la Commission Bancaire peut exiger des fonds propres additionnels ou </a:t>
            </a:r>
            <a:r>
              <a:rPr lang="fr-FR" sz="2400" dirty="0" smtClean="0"/>
              <a:t>prendre d'autres </a:t>
            </a:r>
            <a:r>
              <a:rPr lang="fr-FR" sz="2400" dirty="0"/>
              <a:t>mesures au titre du pilier 2</a:t>
            </a:r>
            <a:r>
              <a:rPr lang="fr-FR" sz="2400" dirty="0" smtClean="0"/>
              <a:t>.</a:t>
            </a:r>
          </a:p>
          <a:p>
            <a:pPr marL="0" indent="0" algn="just">
              <a:buNone/>
            </a:pPr>
            <a:endParaRPr lang="fr-FR" sz="2400" dirty="0" smtClean="0"/>
          </a:p>
          <a:p>
            <a:pPr marL="0" indent="0" algn="just">
              <a:buNone/>
            </a:pPr>
            <a:r>
              <a:rPr lang="fr-FR" sz="2400" dirty="0" smtClean="0"/>
              <a:t>- L‘établissement </a:t>
            </a:r>
            <a:r>
              <a:rPr lang="fr-FR" sz="2400" dirty="0"/>
              <a:t>doit également satisfaire l'ensemble des exigences d'informations à publier relatives a la discipline de </a:t>
            </a:r>
            <a:r>
              <a:rPr lang="fr-FR" sz="2400" dirty="0" smtClean="0"/>
              <a:t>marché, </a:t>
            </a:r>
            <a:r>
              <a:rPr lang="fr-FR" sz="2400" dirty="0"/>
              <a:t>définies au Titre XII du présent dispositif</a:t>
            </a:r>
            <a:r>
              <a:rPr lang="fr-FR" sz="2400" dirty="0" smtClean="0"/>
              <a:t>.</a:t>
            </a:r>
          </a:p>
          <a:p>
            <a:pPr algn="just">
              <a:buFont typeface="Wingdings" pitchFamily="2" charset="2"/>
              <a:buChar char="ü"/>
            </a:pPr>
            <a:endParaRPr lang="fr-FR" sz="2400" dirty="0" smtClean="0"/>
          </a:p>
          <a:p>
            <a:pPr marL="0" indent="0" algn="just">
              <a:buNone/>
            </a:pPr>
            <a:r>
              <a:rPr lang="fr-FR" sz="2400" dirty="0" smtClean="0"/>
              <a:t>-</a:t>
            </a:r>
            <a:endParaRPr lang="fr-FR" sz="2000" dirty="0"/>
          </a:p>
          <a:p>
            <a:pPr marL="0" indent="0" algn="just">
              <a:buNone/>
            </a:pPr>
            <a:endParaRPr lang="fr-FR" sz="2400"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60</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63586680-2F6F-445A-A2EF-DF2DE2230D21}"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110647159"/>
      </p:ext>
    </p:extLst>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marL="0" indent="0" algn="just">
              <a:buNone/>
            </a:pPr>
            <a:r>
              <a:rPr lang="fr-FR" sz="2400" dirty="0" smtClean="0"/>
              <a:t>- La </a:t>
            </a:r>
            <a:r>
              <a:rPr lang="fr-FR" sz="2400" dirty="0"/>
              <a:t>prise en compte des techniques d'ARC est également </a:t>
            </a:r>
            <a:r>
              <a:rPr lang="fr-FR" sz="2400" dirty="0" smtClean="0"/>
              <a:t>conditionnée </a:t>
            </a:r>
            <a:r>
              <a:rPr lang="fr-FR" sz="2400" dirty="0"/>
              <a:t>au respect des exigences minimales supplémentaires spécifiques aux suretés financières, aux  accords-cadres de compensation, aux garanties et aux dérivés de crédit</a:t>
            </a:r>
            <a:r>
              <a:rPr lang="fr-FR" sz="2400" dirty="0" smtClean="0"/>
              <a:t>.</a:t>
            </a:r>
          </a:p>
          <a:p>
            <a:pPr marL="0" indent="0">
              <a:buNone/>
            </a:pPr>
            <a:endParaRPr lang="fr-FR"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61</a:t>
            </a:fld>
            <a:endParaRPr lang="fr-FR"/>
          </a:p>
        </p:txBody>
      </p:sp>
      <p:sp>
        <p:nvSpPr>
          <p:cNvPr id="5" name="Espace réservé de la date 4"/>
          <p:cNvSpPr>
            <a:spLocks noGrp="1"/>
          </p:cNvSpPr>
          <p:nvPr>
            <p:ph type="dt" sz="half" idx="10"/>
          </p:nvPr>
        </p:nvSpPr>
        <p:spPr/>
        <p:txBody>
          <a:bodyPr/>
          <a:lstStyle/>
          <a:p>
            <a:fld id="{388ED220-DCB0-40BB-B493-2D1588D62EB9}" type="datetime1">
              <a:rPr lang="fr-FR" smtClean="0"/>
              <a:pPr/>
              <a:t>14/03/20</a:t>
            </a:fld>
            <a:endParaRPr lang="fr-FR"/>
          </a:p>
        </p:txBody>
      </p:sp>
      <p:sp>
        <p:nvSpPr>
          <p:cNvPr id="6" name="Espace réservé du pied de page 5"/>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6360971"/>
      </p:ext>
    </p:extLst>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lgn="just">
              <a:buNone/>
            </a:pPr>
            <a:r>
              <a:rPr lang="fr-FR" sz="2400" dirty="0" smtClean="0"/>
              <a:t>- </a:t>
            </a:r>
            <a:r>
              <a:rPr lang="fr-FR" sz="2400" u="sng" dirty="0" smtClean="0"/>
              <a:t>Le rôle de la commission bancaire</a:t>
            </a:r>
          </a:p>
          <a:p>
            <a:pPr marL="0" indent="0">
              <a:buNone/>
            </a:pPr>
            <a:endParaRPr lang="fr-FR" sz="2000" dirty="0" smtClean="0"/>
          </a:p>
          <a:p>
            <a:pPr algn="just">
              <a:buFont typeface="Wingdings" pitchFamily="2" charset="2"/>
              <a:buChar char="ü"/>
            </a:pPr>
            <a:r>
              <a:rPr lang="fr-FR" sz="2000" dirty="0" smtClean="0"/>
              <a:t>Cette documentation fournie, sur demande de la Commission Bancaire, doit également contenir les versions écrites les plus récentes du ou des avis juridiques indépendants utilisés par l‘établissement pour établir le respect des conditions définies au paragraphe 215 (§ 216).</a:t>
            </a:r>
          </a:p>
          <a:p>
            <a:pPr algn="just">
              <a:buFont typeface="Courier New" pitchFamily="49" charset="0"/>
              <a:buChar char="o"/>
            </a:pPr>
            <a:endParaRPr lang="fr-FR" sz="2000" dirty="0" smtClean="0"/>
          </a:p>
          <a:p>
            <a:pPr marL="0" indent="0" algn="just">
              <a:buNone/>
            </a:pPr>
            <a:r>
              <a:rPr lang="fr-FR" sz="2400" dirty="0" smtClean="0"/>
              <a:t>- </a:t>
            </a:r>
            <a:r>
              <a:rPr lang="fr-FR" sz="2400" u="sng" dirty="0" smtClean="0"/>
              <a:t>Le rôle de l’établissement</a:t>
            </a:r>
          </a:p>
          <a:p>
            <a:pPr algn="just">
              <a:buFont typeface="Courier New" pitchFamily="49" charset="0"/>
              <a:buChar char="o"/>
            </a:pPr>
            <a:endParaRPr lang="fr-FR" sz="2000" dirty="0" smtClean="0"/>
          </a:p>
          <a:p>
            <a:pPr algn="just">
              <a:buFont typeface="Wingdings" pitchFamily="2" charset="2"/>
              <a:buChar char="ü"/>
            </a:pPr>
            <a:r>
              <a:rPr lang="fr-FR" sz="2000" dirty="0" smtClean="0"/>
              <a:t>L‘établissement </a:t>
            </a:r>
            <a:r>
              <a:rPr lang="fr-FR" sz="2000" dirty="0"/>
              <a:t>doit prendre toutes les mesures </a:t>
            </a:r>
            <a:r>
              <a:rPr lang="fr-FR" sz="2000" dirty="0" smtClean="0"/>
              <a:t>nécessaires </a:t>
            </a:r>
            <a:r>
              <a:rPr lang="fr-FR" sz="2000" dirty="0"/>
              <a:t>pour </a:t>
            </a:r>
            <a:r>
              <a:rPr lang="fr-FR" sz="2000" dirty="0" smtClean="0"/>
              <a:t>vérifier, préalablement, </a:t>
            </a:r>
            <a:r>
              <a:rPr lang="fr-FR" sz="2000" dirty="0"/>
              <a:t>au moyen de recherches juridiques suffisantes, la force </a:t>
            </a:r>
            <a:r>
              <a:rPr lang="fr-FR" sz="2000" dirty="0" smtClean="0"/>
              <a:t>exécutoire </a:t>
            </a:r>
            <a:r>
              <a:rPr lang="fr-FR" sz="2000" dirty="0"/>
              <a:t>de cette documentation </a:t>
            </a:r>
            <a:r>
              <a:rPr lang="fr-FR" sz="2000" dirty="0" smtClean="0"/>
              <a:t>contractuelle, qui doit être actualisée </a:t>
            </a:r>
            <a:r>
              <a:rPr lang="fr-FR" sz="2000" dirty="0"/>
              <a:t>autant que </a:t>
            </a:r>
            <a:r>
              <a:rPr lang="fr-FR" sz="2000" dirty="0" smtClean="0"/>
              <a:t>nécessaire </a:t>
            </a:r>
            <a:r>
              <a:rPr lang="fr-FR" sz="2000" dirty="0"/>
              <a:t>pour garantir </a:t>
            </a:r>
            <a:r>
              <a:rPr lang="fr-FR" sz="2000" dirty="0" smtClean="0"/>
              <a:t>sa validité permanente (217</a:t>
            </a:r>
            <a:r>
              <a:rPr lang="fr-FR" sz="2000" dirty="0"/>
              <a:t>).</a:t>
            </a:r>
          </a:p>
          <a:p>
            <a:pPr>
              <a:buFont typeface="Courier New" pitchFamily="49" charset="0"/>
              <a:buChar char="o"/>
            </a:pPr>
            <a:endParaRPr lang="fr-FR" sz="2000" dirty="0" smtClean="0"/>
          </a:p>
          <a:p>
            <a:pPr>
              <a:buFont typeface="Courier New" pitchFamily="49" charset="0"/>
              <a:buChar char="o"/>
            </a:pPr>
            <a:endParaRPr lang="fr-FR" sz="2000" dirty="0"/>
          </a:p>
          <a:p>
            <a:pPr marL="0" indent="0">
              <a:buNone/>
            </a:pPr>
            <a:endParaRPr lang="fr-FR"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62</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75DE5703-DB24-4859-AA40-7B6B26CD0446}"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84606619"/>
      </p:ext>
    </p:extLst>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buNone/>
            </a:pPr>
            <a:r>
              <a:rPr lang="fr-FR" sz="2400" dirty="0" smtClean="0"/>
              <a:t>- </a:t>
            </a:r>
            <a:r>
              <a:rPr lang="fr-FR" sz="2400" u="sng" dirty="0" smtClean="0"/>
              <a:t>Le </a:t>
            </a:r>
            <a:r>
              <a:rPr lang="fr-FR" sz="2400" u="sng" dirty="0"/>
              <a:t>rôle du dépositaire </a:t>
            </a:r>
            <a:r>
              <a:rPr lang="fr-FR" sz="2400" u="sng" dirty="0" smtClean="0"/>
              <a:t>indépendant</a:t>
            </a:r>
          </a:p>
          <a:p>
            <a:pPr algn="just">
              <a:buFont typeface="Courier New" pitchFamily="49" charset="0"/>
              <a:buChar char="o"/>
            </a:pPr>
            <a:endParaRPr lang="fr-FR" sz="2000" dirty="0" smtClean="0"/>
          </a:p>
          <a:p>
            <a:pPr algn="just">
              <a:buFont typeface="Wingdings" pitchFamily="2" charset="2"/>
              <a:buChar char="ü"/>
            </a:pPr>
            <a:r>
              <a:rPr lang="fr-FR" sz="2000" dirty="0" smtClean="0"/>
              <a:t>A </a:t>
            </a:r>
            <a:r>
              <a:rPr lang="fr-FR" sz="2000" dirty="0"/>
              <a:t>l'exception des suretés sous forme de liquidité, les autres suretés éligibles doivent être détenues par un dépositaire indépendant ou un tiers indépendant équivalent, ou par l'établissement. </a:t>
            </a:r>
            <a:endParaRPr lang="fr-FR" sz="2000" dirty="0" smtClean="0"/>
          </a:p>
          <a:p>
            <a:pPr algn="just">
              <a:buFont typeface="Wingdings" pitchFamily="2" charset="2"/>
              <a:buChar char="ü"/>
            </a:pPr>
            <a:endParaRPr lang="fr-FR" sz="2000" dirty="0" smtClean="0"/>
          </a:p>
          <a:p>
            <a:pPr algn="just">
              <a:buFont typeface="Wingdings" pitchFamily="2" charset="2"/>
              <a:buChar char="ü"/>
            </a:pPr>
            <a:r>
              <a:rPr lang="fr-FR" sz="2000" dirty="0" smtClean="0"/>
              <a:t>Lorsque </a:t>
            </a:r>
            <a:r>
              <a:rPr lang="fr-FR" sz="2000" dirty="0"/>
              <a:t>la sureté est détenue par un dépositaire indépendant ou un tiers indépendant équivalent, l'établissement doit prendre les dispositions nécessaires pour s'assurer que ces derniers opèrent bien une ségrégation entre les suretés et leurs propres actifs.</a:t>
            </a:r>
          </a:p>
          <a:p>
            <a:pPr algn="just">
              <a:buFont typeface="Wingdings" pitchFamily="2" charset="2"/>
              <a:buChar char="ü"/>
            </a:pPr>
            <a:endParaRPr lang="fr-FR" sz="2000" dirty="0" smtClean="0"/>
          </a:p>
          <a:p>
            <a:pPr marL="0" indent="0">
              <a:buNone/>
            </a:pPr>
            <a:endParaRPr lang="fr-FR" sz="2000" u="sng" dirty="0"/>
          </a:p>
          <a:p>
            <a:pPr marL="0" indent="0">
              <a:buNone/>
            </a:pPr>
            <a:endParaRPr lang="fr-FR"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63</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54DE7CC2-2859-4DD9-9B37-65B713BDD54C}"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096114687"/>
      </p:ext>
    </p:extLst>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lgn="ctr">
              <a:buNone/>
            </a:pPr>
            <a:endParaRPr lang="fr-FR" sz="2800" b="1" dirty="0" smtClean="0"/>
          </a:p>
          <a:p>
            <a:pPr marL="0" indent="0" algn="ctr">
              <a:buNone/>
            </a:pPr>
            <a:endParaRPr lang="fr-FR" sz="2800" b="1" dirty="0"/>
          </a:p>
          <a:p>
            <a:pPr marL="0" indent="0" algn="ctr">
              <a:buNone/>
            </a:pPr>
            <a:endParaRPr lang="fr-FR" sz="2800" b="1" dirty="0" smtClean="0"/>
          </a:p>
          <a:p>
            <a:pPr marL="0" indent="0" algn="ctr">
              <a:buNone/>
            </a:pPr>
            <a:r>
              <a:rPr lang="fr-FR" sz="2400" b="1" dirty="0" smtClean="0"/>
              <a:t>II.3.4. </a:t>
            </a:r>
          </a:p>
          <a:p>
            <a:pPr marL="0" indent="0" algn="ctr">
              <a:buNone/>
            </a:pPr>
            <a:r>
              <a:rPr lang="fr-FR" sz="2400" b="1" u="sng" dirty="0" smtClean="0"/>
              <a:t>Impact des sûretés </a:t>
            </a:r>
          </a:p>
          <a:p>
            <a:pPr marL="0" indent="0" algn="ctr">
              <a:buNone/>
            </a:pPr>
            <a:r>
              <a:rPr lang="fr-FR" sz="2400" b="1" u="sng" dirty="0" smtClean="0"/>
              <a:t>Prudentielles sur la banque</a:t>
            </a:r>
            <a:endParaRPr lang="fr-FR" sz="2400" b="1" u="sng"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64</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BB0A7084-5510-43B9-8732-A54B751C2354}"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915054832"/>
      </p:ext>
    </p:extLst>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just">
              <a:buFont typeface="Arial" pitchFamily="34" charset="0"/>
              <a:buChar char="•"/>
            </a:pPr>
            <a:r>
              <a:rPr lang="fr-FR" sz="2800" dirty="0" smtClean="0"/>
              <a:t>La </a:t>
            </a:r>
            <a:r>
              <a:rPr lang="fr-FR" sz="2800" dirty="0"/>
              <a:t>pratique bancaire des sûretés </a:t>
            </a:r>
            <a:r>
              <a:rPr lang="fr-FR" sz="2800" dirty="0" smtClean="0"/>
              <a:t>laisse découvrir à </a:t>
            </a:r>
            <a:r>
              <a:rPr lang="fr-FR" sz="2800" dirty="0"/>
              <a:t>nouveau le particularisme bancaire</a:t>
            </a:r>
            <a:r>
              <a:rPr lang="fr-FR" sz="2800" dirty="0" smtClean="0"/>
              <a:t>, à travers l’importance </a:t>
            </a:r>
            <a:r>
              <a:rPr lang="fr-FR" sz="2800" dirty="0"/>
              <a:t>de la solvabilité </a:t>
            </a:r>
            <a:r>
              <a:rPr lang="fr-FR" sz="2800" dirty="0" smtClean="0"/>
              <a:t>qui commande</a:t>
            </a:r>
            <a:r>
              <a:rPr lang="fr-FR" sz="2800" dirty="0"/>
              <a:t>, autant que faire se peut, de choisir et </a:t>
            </a:r>
            <a:r>
              <a:rPr lang="fr-FR" sz="2800" dirty="0" smtClean="0"/>
              <a:t>promouvoir, les </a:t>
            </a:r>
            <a:r>
              <a:rPr lang="fr-FR" sz="2800" dirty="0"/>
              <a:t>sûretés qui assurent à la fois les risques </a:t>
            </a:r>
            <a:r>
              <a:rPr lang="fr-FR" sz="2800" dirty="0" smtClean="0"/>
              <a:t>ainsi qu’un </a:t>
            </a:r>
            <a:r>
              <a:rPr lang="fr-FR" sz="2800" dirty="0"/>
              <a:t>bon ratio de </a:t>
            </a:r>
            <a:r>
              <a:rPr lang="fr-FR" sz="2800" dirty="0" smtClean="0"/>
              <a:t>solvabilité</a:t>
            </a:r>
            <a:r>
              <a:rPr lang="fr-FR" sz="2800" dirty="0"/>
              <a:t>.</a:t>
            </a:r>
            <a:endParaRPr lang="fr-FR" sz="2800" dirty="0" smtClean="0"/>
          </a:p>
          <a:p>
            <a:pPr marL="0" indent="0" algn="just">
              <a:buNone/>
            </a:pPr>
            <a:endParaRPr lang="fr-FR" sz="2800" dirty="0" smtClean="0"/>
          </a:p>
          <a:p>
            <a:pPr algn="just">
              <a:buFont typeface="Arial" pitchFamily="34" charset="0"/>
              <a:buChar char="•"/>
            </a:pPr>
            <a:r>
              <a:rPr lang="fr-FR" sz="2800" dirty="0" smtClean="0"/>
              <a:t>Le </a:t>
            </a:r>
            <a:r>
              <a:rPr lang="fr-FR" sz="2800" dirty="0"/>
              <a:t>formalisme prudentiel est à observer </a:t>
            </a:r>
            <a:r>
              <a:rPr lang="fr-FR" sz="2800" dirty="0" smtClean="0"/>
              <a:t>soigneusement.</a:t>
            </a:r>
            <a:endParaRPr lang="fr-FR" sz="2800" dirty="0"/>
          </a:p>
          <a:p>
            <a:pPr marL="0" indent="0" algn="just">
              <a:buNone/>
            </a:pPr>
            <a:endParaRPr lang="fr-FR" sz="2400" dirty="0"/>
          </a:p>
          <a:p>
            <a:pPr marL="0" indent="0" algn="just">
              <a:buNone/>
            </a:pPr>
            <a:endParaRPr lang="fr-FR" sz="2400" dirty="0"/>
          </a:p>
          <a:p>
            <a:endParaRPr lang="fr-FR"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65</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97E2D0D0-F936-4030-938F-D655D3C5F864}"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1671692671"/>
      </p:ext>
    </p:extLst>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lgn="just">
              <a:buFont typeface="Arial" pitchFamily="34" charset="0"/>
              <a:buChar char="•"/>
            </a:pPr>
            <a:r>
              <a:rPr lang="fr-FR" sz="2800" dirty="0" smtClean="0"/>
              <a:t>Le juriste de banque est aussi interpellé pour la bonne mise en œuvre du présent dispositif prudentiel.</a:t>
            </a:r>
          </a:p>
          <a:p>
            <a:pPr algn="just"/>
            <a:endParaRPr lang="fr-FR" sz="2800" dirty="0" smtClean="0"/>
          </a:p>
          <a:p>
            <a:pPr algn="just"/>
            <a:r>
              <a:rPr lang="fr-FR" sz="2800" dirty="0" smtClean="0"/>
              <a:t>Mais </a:t>
            </a:r>
            <a:r>
              <a:rPr lang="fr-FR" sz="2800" dirty="0"/>
              <a:t>Bale n’a pas que des partisans. Il a aussi ses détracteurs.</a:t>
            </a:r>
          </a:p>
          <a:p>
            <a:pPr algn="just"/>
            <a:endParaRPr lang="fr-FR" sz="2800" dirty="0"/>
          </a:p>
          <a:p>
            <a:pPr algn="just"/>
            <a:r>
              <a:rPr lang="fr-FR" sz="2800" dirty="0"/>
              <a:t>Ceux-ci pensent:</a:t>
            </a:r>
          </a:p>
          <a:p>
            <a:pPr algn="just">
              <a:buFont typeface="Arial" pitchFamily="34" charset="0"/>
              <a:buChar char="•"/>
            </a:pPr>
            <a:endParaRPr lang="fr-FR" sz="2800"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66</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A9719BEE-AB3A-4E7C-91F3-0EC6CCAEBE7D}"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4147205404"/>
      </p:ext>
    </p:extLst>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marL="0" indent="0" algn="just">
              <a:buNone/>
            </a:pPr>
            <a:r>
              <a:rPr lang="fr-FR" sz="2400" dirty="0"/>
              <a:t>- À une complexité de sa réglementation qui peut avoir un effet </a:t>
            </a:r>
            <a:r>
              <a:rPr lang="fr-FR" sz="2400" dirty="0" smtClean="0"/>
              <a:t>contraire, à travers la </a:t>
            </a:r>
            <a:r>
              <a:rPr lang="fr-FR" sz="2400" dirty="0"/>
              <a:t>désintermédiation ou à tout le moins dans la moindre intermédiation.</a:t>
            </a:r>
          </a:p>
          <a:p>
            <a:pPr marL="0" indent="0" algn="just">
              <a:buNone/>
            </a:pPr>
            <a:endParaRPr lang="fr-FR" sz="2400" dirty="0"/>
          </a:p>
          <a:p>
            <a:pPr marL="0" indent="0" algn="just">
              <a:buNone/>
            </a:pPr>
            <a:r>
              <a:rPr lang="fr-FR" sz="2400" dirty="0"/>
              <a:t>- Le juriste lui, n’est pas directement intéressé à </a:t>
            </a:r>
            <a:r>
              <a:rPr lang="fr-FR" sz="2400" dirty="0" smtClean="0"/>
              <a:t>ce </a:t>
            </a:r>
            <a:r>
              <a:rPr lang="fr-FR" sz="2400" dirty="0"/>
              <a:t>débat.</a:t>
            </a:r>
          </a:p>
          <a:p>
            <a:pPr marL="0" indent="0">
              <a:buNone/>
            </a:pPr>
            <a:endParaRPr lang="fr-FR" dirty="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67</a:t>
            </a:fld>
            <a:endParaRPr lang="fr-FR"/>
          </a:p>
        </p:txBody>
      </p:sp>
      <p:pic>
        <p:nvPicPr>
          <p:cNvPr id="5" name="Image 4"/>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6" name="Espace réservé de la date 5"/>
          <p:cNvSpPr>
            <a:spLocks noGrp="1"/>
          </p:cNvSpPr>
          <p:nvPr>
            <p:ph type="dt" sz="half" idx="10"/>
          </p:nvPr>
        </p:nvSpPr>
        <p:spPr/>
        <p:txBody>
          <a:bodyPr/>
          <a:lstStyle/>
          <a:p>
            <a:fld id="{027F8ABD-D84C-4269-933C-F850B249F86B}"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3109634709"/>
      </p:ext>
    </p:extLst>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50178" name="Espace réservé du numéro de diapositive 5"/>
          <p:cNvSpPr>
            <a:spLocks noGrp="1"/>
          </p:cNvSpPr>
          <p:nvPr>
            <p:ph type="sldNum" sz="quarter" idx="12"/>
          </p:nvPr>
        </p:nvSpPr>
        <p:spPr>
          <a:noFill/>
          <a:ln/>
          <a:extLst>
            <a:ext uri="{909E8E84-426E-40DD-AFC4-6F175D3DCCD1}">
              <a14:hiddenFill xmlns:a14="http://schemas.microsoft.com/office/drawing/2010/main" xmlns:p="http://schemas.openxmlformats.org/presentationml/2006/main" xmlns:r="http://schemas.openxmlformats.org/officeDocument/2006/relationships" xmlns:a="http://schemas.openxmlformats.org/drawingml/2006/main" xmlns="">
                <a:solidFill>
                  <a:srgbClr val="FFFFFF"/>
                </a:solidFill>
              </a14:hiddenFill>
            </a:ext>
            <a:ext uri="{91240B29-F687-4F45-9708-019B960494DF}">
              <a14:hiddenLine xmlns:a14="http://schemas.microsoft.com/office/drawing/2010/main" xmlns:p="http://schemas.openxmlformats.org/presentationml/2006/main" xmlns:r="http://schemas.openxmlformats.org/officeDocument/2006/relationships" xmlns:a="http://schemas.openxmlformats.org/drawingml/2006/main" xmlns=""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charset="0"/>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charset="0"/>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charset="0"/>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charset="0"/>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charset="0"/>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charset="0"/>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charset="0"/>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charset="0"/>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cs typeface="Arial" charset="0"/>
              </a:defRPr>
            </a:lvl9pPr>
          </a:lstStyle>
          <a:p>
            <a:pPr eaLnBrk="1" hangingPunct="1">
              <a:buFont typeface="Times New Roman" pitchFamily="18" charset="0"/>
              <a:buNone/>
            </a:pPr>
            <a:fld id="{7C9CA82B-A639-44C7-836A-4137EA8C3827}" type="slidenum">
              <a:rPr lang="fr-FR" smtClean="0">
                <a:solidFill>
                  <a:srgbClr val="000000"/>
                </a:solidFill>
              </a:rPr>
              <a:pPr eaLnBrk="1" hangingPunct="1">
                <a:buFont typeface="Times New Roman" pitchFamily="18" charset="0"/>
                <a:buNone/>
              </a:pPr>
              <a:t>68</a:t>
            </a:fld>
            <a:endParaRPr lang="fr-FR" smtClean="0">
              <a:solidFill>
                <a:srgbClr val="000000"/>
              </a:solidFill>
            </a:endParaRPr>
          </a:p>
        </p:txBody>
      </p:sp>
      <p:sp>
        <p:nvSpPr>
          <p:cNvPr id="50179" name="Rectangle 2"/>
          <p:cNvSpPr>
            <a:spLocks noGrp="1" noChangeArrowheads="1"/>
          </p:cNvSpPr>
          <p:nvPr>
            <p:ph type="title"/>
          </p:nvPr>
        </p:nvSpPr>
        <p:spPr/>
        <p:txBody>
          <a:bodyPr/>
          <a:lstStyle/>
          <a:p>
            <a:r>
              <a:rPr lang="fr-FR" sz="2800" b="1" u="sng" dirty="0" smtClean="0">
                <a:solidFill>
                  <a:srgbClr val="C00000"/>
                </a:solidFill>
              </a:rPr>
              <a:t>Merci à vous!</a:t>
            </a:r>
          </a:p>
        </p:txBody>
      </p:sp>
      <p:pic>
        <p:nvPicPr>
          <p:cNvPr id="50180" name="Picture 4" descr="O sow ouaga"/>
          <p:cNvPicPr>
            <a:picLocks noGrp="1" noChangeAspect="1" noChangeArrowheads="1"/>
          </p:cNvPicPr>
          <p:nvPr>
            <p:ph type="body" idx="1"/>
          </p:nvPr>
        </p:nvPicPr>
        <p:blipFill>
          <a:blip r:embed="rId2">
            <a:extLst>
              <a:ext uri="{28A0092B-C50C-407E-A947-70E740481C1C}">
                <a14:useLocalDpi xmlns:a14="http://schemas.microsoft.com/office/drawing/2010/main" xmlns:p="http://schemas.openxmlformats.org/presentationml/2006/main" xmlns:r="http://schemas.openxmlformats.org/officeDocument/2006/relationships" xmlns:a="http://schemas.openxmlformats.org/drawingml/2006/main" xmlns="" val="0"/>
              </a:ext>
            </a:extLst>
          </a:blip>
          <a:srcRect/>
          <a:stretch>
            <a:fillRect/>
          </a:stretch>
        </p:blipFill>
        <p:spPr>
          <a:xfrm>
            <a:off x="1538288" y="1452563"/>
            <a:ext cx="6057900" cy="4713287"/>
          </a:xfrm>
        </p:spPr>
      </p:pic>
    </p:spTree>
    <p:extLst>
      <p:ext uri="{BB962C8B-B14F-4D97-AF65-F5344CB8AC3E}">
        <p14:creationId xmlns:p14="http://schemas.microsoft.com/office/powerpoint/2010/main" xmlns:p="http://schemas.openxmlformats.org/presentationml/2006/main" xmlns:r="http://schemas.openxmlformats.org/officeDocument/2006/relationships" xmlns:a="http://schemas.openxmlformats.org/drawingml/2006/main" xmlns="" val="2764676310"/>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sz="2800" b="1" u="sng" dirty="0"/>
          </a:p>
        </p:txBody>
      </p:sp>
      <p:sp>
        <p:nvSpPr>
          <p:cNvPr id="3" name="Espace réservé du contenu 2"/>
          <p:cNvSpPr>
            <a:spLocks noGrp="1"/>
          </p:cNvSpPr>
          <p:nvPr>
            <p:ph idx="1"/>
          </p:nvPr>
        </p:nvSpPr>
        <p:spPr>
          <a:xfrm>
            <a:off x="457200" y="1484784"/>
            <a:ext cx="8229600" cy="4641379"/>
          </a:xfrm>
        </p:spPr>
        <p:txBody>
          <a:bodyPr/>
          <a:lstStyle/>
          <a:p>
            <a:pPr algn="just"/>
            <a:r>
              <a:rPr lang="fr-FR" sz="2800" b="1" dirty="0" smtClean="0"/>
              <a:t>La problématique de Bale 2 et 3 dans le dispositif prudentiel,</a:t>
            </a:r>
          </a:p>
          <a:p>
            <a:pPr algn="just"/>
            <a:endParaRPr lang="fr-FR" sz="2800" b="1" dirty="0" smtClean="0"/>
          </a:p>
          <a:p>
            <a:pPr algn="just"/>
            <a:r>
              <a:rPr lang="fr-FR" sz="2800" b="1" dirty="0" smtClean="0"/>
              <a:t>Les sûretés prudentielles.</a:t>
            </a:r>
          </a:p>
          <a:p>
            <a:endParaRPr lang="fr-FR" sz="2800" b="1" dirty="0" smtClean="0"/>
          </a:p>
          <a:p>
            <a:endParaRPr lang="fr-FR" sz="2400" b="1" dirty="0" smtClean="0"/>
          </a:p>
          <a:p>
            <a:endParaRPr lang="fr-FR" sz="2400" b="1" dirty="0" smtClean="0"/>
          </a:p>
          <a:p>
            <a:endParaRPr lang="fr-FR" sz="2400" b="1" dirty="0" smtClean="0"/>
          </a:p>
          <a:p>
            <a:endParaRPr lang="fr-FR" sz="2400" dirty="0" smtClean="0"/>
          </a:p>
        </p:txBody>
      </p:sp>
      <p:sp>
        <p:nvSpPr>
          <p:cNvPr id="4" name="Espace réservé du numéro de diapositive 3"/>
          <p:cNvSpPr>
            <a:spLocks noGrp="1"/>
          </p:cNvSpPr>
          <p:nvPr>
            <p:ph type="sldNum" sz="quarter" idx="12"/>
          </p:nvPr>
        </p:nvSpPr>
        <p:spPr/>
        <p:txBody>
          <a:bodyPr/>
          <a:lstStyle/>
          <a:p>
            <a:fld id="{B6944581-9D37-4561-B621-C41CB9C395B6}" type="slidenum">
              <a:rPr lang="fr-FR" smtClean="0"/>
              <a:pPr/>
              <a:t>7</a:t>
            </a:fld>
            <a:endParaRPr lang="fr-FR"/>
          </a:p>
        </p:txBody>
      </p:sp>
      <p:pic>
        <p:nvPicPr>
          <p:cNvPr id="6" name="Image 5"/>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5" name="Espace réservé de la date 4"/>
          <p:cNvSpPr>
            <a:spLocks noGrp="1"/>
          </p:cNvSpPr>
          <p:nvPr>
            <p:ph type="dt" sz="half" idx="10"/>
          </p:nvPr>
        </p:nvSpPr>
        <p:spPr/>
        <p:txBody>
          <a:bodyPr/>
          <a:lstStyle/>
          <a:p>
            <a:fld id="{7914158E-7672-4E73-A121-E7B147F1FF72}" type="datetime1">
              <a:rPr lang="fr-FR" smtClean="0"/>
              <a:pPr/>
              <a:t>14/03/20</a:t>
            </a:fld>
            <a:endParaRPr lang="fr-FR"/>
          </a:p>
        </p:txBody>
      </p:sp>
      <p:sp>
        <p:nvSpPr>
          <p:cNvPr id="7" name="Espace réservé du pied de page 6"/>
          <p:cNvSpPr>
            <a:spLocks noGrp="1"/>
          </p:cNvSpPr>
          <p:nvPr>
            <p:ph type="ftr" sz="quarter" idx="11"/>
          </p:nvPr>
        </p:nvSpPr>
        <p:spPr/>
        <p:txBody>
          <a:bodyPr/>
          <a:lstStyle/>
          <a:p>
            <a:r>
              <a:rPr lang="fr-FR" smtClean="0"/>
              <a:t>Pour la promotion du droit bancaire</a:t>
            </a:r>
            <a:endParaRPr lang="fr-F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4" name="Espace réservé du numéro de diapositive 5"/>
          <p:cNvSpPr>
            <a:spLocks noGrp="1"/>
          </p:cNvSpPr>
          <p:nvPr>
            <p:ph type="sldNum" sz="quarter" idx="12"/>
          </p:nvPr>
        </p:nvSpPr>
        <p:spPr/>
        <p:txBody>
          <a:bodyPr/>
          <a:lstStyle/>
          <a:p>
            <a:fld id="{754DA3C5-A98C-4A48-9D81-E9A30C15CBD6}" type="slidenum">
              <a:rPr lang="fr-FR"/>
              <a:pPr/>
              <a:t>8</a:t>
            </a:fld>
            <a:endParaRPr lang="fr-FR"/>
          </a:p>
        </p:txBody>
      </p:sp>
      <p:sp>
        <p:nvSpPr>
          <p:cNvPr id="486403" name="Rectangle 3"/>
          <p:cNvSpPr>
            <a:spLocks noGrp="1" noChangeArrowheads="1"/>
          </p:cNvSpPr>
          <p:nvPr>
            <p:ph type="body" idx="1"/>
          </p:nvPr>
        </p:nvSpPr>
        <p:spPr/>
        <p:txBody>
          <a:bodyPr/>
          <a:lstStyle/>
          <a:p>
            <a:pPr algn="ctr">
              <a:buFontTx/>
              <a:buNone/>
            </a:pPr>
            <a:endParaRPr lang="fr-FR" sz="2800" b="1" dirty="0">
              <a:solidFill>
                <a:srgbClr val="FF3300"/>
              </a:solidFill>
            </a:endParaRPr>
          </a:p>
          <a:p>
            <a:pPr algn="ctr">
              <a:buFontTx/>
              <a:buNone/>
            </a:pPr>
            <a:endParaRPr lang="fr-FR" sz="2800" b="1" dirty="0">
              <a:solidFill>
                <a:srgbClr val="FF3300"/>
              </a:solidFill>
            </a:endParaRPr>
          </a:p>
          <a:p>
            <a:pPr algn="ctr">
              <a:buFontTx/>
              <a:buNone/>
            </a:pPr>
            <a:endParaRPr lang="fr-FR" sz="2400" b="1" dirty="0" smtClean="0"/>
          </a:p>
          <a:p>
            <a:pPr algn="ctr">
              <a:buFontTx/>
              <a:buNone/>
            </a:pPr>
            <a:r>
              <a:rPr lang="fr-FR" sz="2800" b="1" u="sng" dirty="0" smtClean="0">
                <a:solidFill>
                  <a:srgbClr val="C00000"/>
                </a:solidFill>
              </a:rPr>
              <a:t>Ière </a:t>
            </a:r>
            <a:r>
              <a:rPr lang="fr-FR" sz="2800" b="1" u="sng" dirty="0">
                <a:solidFill>
                  <a:srgbClr val="C00000"/>
                </a:solidFill>
              </a:rPr>
              <a:t>Partie</a:t>
            </a:r>
          </a:p>
          <a:p>
            <a:pPr algn="ctr">
              <a:buFontTx/>
              <a:buNone/>
            </a:pPr>
            <a:r>
              <a:rPr lang="fr-FR" sz="2800" b="1" u="sng" dirty="0" smtClean="0">
                <a:solidFill>
                  <a:srgbClr val="C00000"/>
                </a:solidFill>
              </a:rPr>
              <a:t>La problématique de Bale </a:t>
            </a:r>
          </a:p>
          <a:p>
            <a:pPr algn="ctr">
              <a:buFontTx/>
              <a:buNone/>
            </a:pPr>
            <a:r>
              <a:rPr lang="fr-FR" sz="2800" b="1" u="sng" dirty="0" smtClean="0">
                <a:solidFill>
                  <a:srgbClr val="C00000"/>
                </a:solidFill>
              </a:rPr>
              <a:t>dans le dispositif prudentiel</a:t>
            </a:r>
            <a:endParaRPr lang="fr-FR" sz="2800" b="1" u="sng" dirty="0">
              <a:solidFill>
                <a:srgbClr val="C00000"/>
              </a:solidFill>
            </a:endParaRPr>
          </a:p>
        </p:txBody>
      </p:sp>
      <p:sp>
        <p:nvSpPr>
          <p:cNvPr id="5" name="Titre 4"/>
          <p:cNvSpPr>
            <a:spLocks noGrp="1"/>
          </p:cNvSpPr>
          <p:nvPr>
            <p:ph type="title"/>
          </p:nvPr>
        </p:nvSpPr>
        <p:spPr/>
        <p:txBody>
          <a:bodyPr/>
          <a:lstStyle/>
          <a:p>
            <a:endParaRPr lang="fr-FR" dirty="0"/>
          </a:p>
        </p:txBody>
      </p:sp>
      <p:sp>
        <p:nvSpPr>
          <p:cNvPr id="7" name="Titre 6"/>
          <p:cNvSpPr>
            <a:spLocks noGrp="1"/>
          </p:cNvSpPr>
          <p:nvPr>
            <p:ph type="title"/>
          </p:nvPr>
        </p:nvSpPr>
        <p:spPr/>
        <p:txBody>
          <a:bodyPr/>
          <a:lstStyle/>
          <a:p>
            <a:endParaRPr lang="fr-FR" dirty="0"/>
          </a:p>
        </p:txBody>
      </p:sp>
      <p:pic>
        <p:nvPicPr>
          <p:cNvPr id="8" name="Image 7"/>
          <p:cNvPicPr/>
          <p:nvPr/>
        </p:nvPicPr>
        <p:blipFill>
          <a:blip r:embed="rId2"/>
          <a:srcRect/>
          <a:stretch>
            <a:fillRect/>
          </a:stretch>
        </p:blipFill>
        <p:spPr bwMode="auto">
          <a:xfrm>
            <a:off x="4400550" y="764704"/>
            <a:ext cx="342900" cy="342900"/>
          </a:xfrm>
          <a:prstGeom prst="rect">
            <a:avLst/>
          </a:prstGeom>
          <a:solidFill>
            <a:srgbClr val="FFFFFF"/>
          </a:solidFill>
          <a:ln w="9525">
            <a:noFill/>
            <a:miter lim="800000"/>
            <a:headEnd/>
            <a:tailEnd/>
          </a:ln>
        </p:spPr>
      </p:pic>
      <p:sp>
        <p:nvSpPr>
          <p:cNvPr id="2" name="Espace réservé de la date 1"/>
          <p:cNvSpPr>
            <a:spLocks noGrp="1"/>
          </p:cNvSpPr>
          <p:nvPr>
            <p:ph type="dt" sz="half" idx="10"/>
          </p:nvPr>
        </p:nvSpPr>
        <p:spPr/>
        <p:txBody>
          <a:bodyPr/>
          <a:lstStyle/>
          <a:p>
            <a:fld id="{1B72FAA8-8C82-4E2A-A918-446404EC1937}" type="datetime1">
              <a:rPr lang="fr-FR" smtClean="0"/>
              <a:pPr/>
              <a:t>14/03/20</a:t>
            </a:fld>
            <a:endParaRPr lang="fr-FR"/>
          </a:p>
        </p:txBody>
      </p:sp>
      <p:sp>
        <p:nvSpPr>
          <p:cNvPr id="3" name="Espace réservé du pied de page 2"/>
          <p:cNvSpPr>
            <a:spLocks noGrp="1"/>
          </p:cNvSpPr>
          <p:nvPr>
            <p:ph type="ftr" sz="quarter" idx="11"/>
          </p:nvPr>
        </p:nvSpPr>
        <p:spPr/>
        <p:txBody>
          <a:bodyPr/>
          <a:lstStyle/>
          <a:p>
            <a:r>
              <a:rPr lang="fr-FR" smtClean="0"/>
              <a:t>Pour la promotion du droit bancaire</a:t>
            </a:r>
            <a:endParaRPr lang="fr-F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PhAnim="0">
  <p:cSld>
    <p:spTree>
      <p:nvGrpSpPr>
        <p:cNvPr id="1" name=""/>
        <p:cNvGrpSpPr/>
        <p:nvPr/>
      </p:nvGrpSpPr>
      <p:grpSpPr>
        <a:xfrm>
          <a:off x="0" y="0"/>
          <a:ext cx="0" cy="0"/>
          <a:chOff x="0" y="0"/>
          <a:chExt cx="0" cy="0"/>
        </a:xfrm>
      </p:grpSpPr>
      <p:sp>
        <p:nvSpPr>
          <p:cNvPr id="4" name="Espace réservé du numéro de diapositive 5"/>
          <p:cNvSpPr>
            <a:spLocks noGrp="1"/>
          </p:cNvSpPr>
          <p:nvPr>
            <p:ph type="sldNum" sz="quarter" idx="12"/>
          </p:nvPr>
        </p:nvSpPr>
        <p:spPr/>
        <p:txBody>
          <a:bodyPr/>
          <a:lstStyle/>
          <a:p>
            <a:fld id="{9BEC260B-9936-48EC-BF23-0F997CAC7EA8}" type="slidenum">
              <a:rPr lang="fr-FR"/>
              <a:pPr/>
              <a:t>9</a:t>
            </a:fld>
            <a:endParaRPr lang="fr-FR"/>
          </a:p>
        </p:txBody>
      </p:sp>
      <p:sp>
        <p:nvSpPr>
          <p:cNvPr id="482306" name="Rectangle 2"/>
          <p:cNvSpPr>
            <a:spLocks noGrp="1" noChangeArrowheads="1"/>
          </p:cNvSpPr>
          <p:nvPr>
            <p:ph type="title"/>
          </p:nvPr>
        </p:nvSpPr>
        <p:spPr/>
        <p:txBody>
          <a:bodyPr/>
          <a:lstStyle/>
          <a:p>
            <a:r>
              <a:rPr lang="fr-FR" sz="2800" b="1" u="sng" dirty="0">
                <a:solidFill>
                  <a:schemeClr val="tx1"/>
                </a:solidFill>
              </a:rPr>
              <a:t>Sommaire</a:t>
            </a:r>
          </a:p>
        </p:txBody>
      </p:sp>
      <p:sp>
        <p:nvSpPr>
          <p:cNvPr id="482307" name="Rectangle 3"/>
          <p:cNvSpPr>
            <a:spLocks noGrp="1" noChangeArrowheads="1"/>
          </p:cNvSpPr>
          <p:nvPr>
            <p:ph type="body" idx="1"/>
          </p:nvPr>
        </p:nvSpPr>
        <p:spPr>
          <a:xfrm>
            <a:off x="457200" y="1412776"/>
            <a:ext cx="8229600" cy="4713387"/>
          </a:xfrm>
        </p:spPr>
        <p:txBody>
          <a:bodyPr/>
          <a:lstStyle/>
          <a:p>
            <a:pPr>
              <a:lnSpc>
                <a:spcPct val="120000"/>
              </a:lnSpc>
            </a:pPr>
            <a:r>
              <a:rPr lang="fr-FR" sz="2400" b="1" dirty="0" smtClean="0"/>
              <a:t>La problématique de Bale dans le dispositif prudentiel : le ratio de solvabilité</a:t>
            </a:r>
          </a:p>
          <a:p>
            <a:pPr>
              <a:lnSpc>
                <a:spcPct val="120000"/>
              </a:lnSpc>
            </a:pPr>
            <a:endParaRPr lang="fr-FR" sz="2400" b="1" dirty="0" smtClean="0"/>
          </a:p>
          <a:p>
            <a:pPr>
              <a:lnSpc>
                <a:spcPct val="120000"/>
              </a:lnSpc>
            </a:pPr>
            <a:r>
              <a:rPr lang="fr-FR" sz="2400" b="1" dirty="0" smtClean="0"/>
              <a:t>La pondération des actifs bancaires</a:t>
            </a:r>
          </a:p>
          <a:p>
            <a:pPr>
              <a:lnSpc>
                <a:spcPct val="120000"/>
              </a:lnSpc>
            </a:pPr>
            <a:endParaRPr lang="fr-FR" sz="2400" b="1" dirty="0" smtClean="0"/>
          </a:p>
          <a:p>
            <a:pPr marL="0" indent="0">
              <a:lnSpc>
                <a:spcPct val="120000"/>
              </a:lnSpc>
              <a:buNone/>
            </a:pPr>
            <a:endParaRPr lang="fr-FR" sz="2400" b="1" dirty="0" smtClean="0"/>
          </a:p>
          <a:p>
            <a:pPr>
              <a:lnSpc>
                <a:spcPct val="40000"/>
              </a:lnSpc>
              <a:buFontTx/>
              <a:buNone/>
            </a:pPr>
            <a:endParaRPr lang="fr-FR" sz="2400" b="1" dirty="0"/>
          </a:p>
          <a:p>
            <a:pPr>
              <a:lnSpc>
                <a:spcPct val="10000"/>
              </a:lnSpc>
              <a:buFontTx/>
              <a:buNone/>
            </a:pPr>
            <a:endParaRPr lang="fr-FR" sz="2400" b="1" dirty="0"/>
          </a:p>
          <a:p>
            <a:pPr>
              <a:buFontTx/>
              <a:buNone/>
            </a:pPr>
            <a:r>
              <a:rPr lang="fr-FR" dirty="0" smtClean="0"/>
              <a:t> </a:t>
            </a:r>
            <a:endParaRPr lang="fr-FR" dirty="0"/>
          </a:p>
        </p:txBody>
      </p:sp>
      <p:sp>
        <p:nvSpPr>
          <p:cNvPr id="2" name="Espace réservé de la date 1"/>
          <p:cNvSpPr>
            <a:spLocks noGrp="1"/>
          </p:cNvSpPr>
          <p:nvPr>
            <p:ph type="dt" sz="half" idx="10"/>
          </p:nvPr>
        </p:nvSpPr>
        <p:spPr/>
        <p:txBody>
          <a:bodyPr/>
          <a:lstStyle/>
          <a:p>
            <a:fld id="{99E85193-B9CE-487B-8FA1-39BCB58D5A76}" type="datetime1">
              <a:rPr lang="fr-FR" smtClean="0"/>
              <a:pPr/>
              <a:t>14/03/20</a:t>
            </a:fld>
            <a:endParaRPr lang="fr-FR"/>
          </a:p>
        </p:txBody>
      </p:sp>
      <p:sp>
        <p:nvSpPr>
          <p:cNvPr id="3" name="Espace réservé du pied de page 2"/>
          <p:cNvSpPr>
            <a:spLocks noGrp="1"/>
          </p:cNvSpPr>
          <p:nvPr>
            <p:ph type="ftr" sz="quarter" idx="11"/>
          </p:nvPr>
        </p:nvSpPr>
        <p:spPr/>
        <p:txBody>
          <a:bodyPr/>
          <a:lstStyle/>
          <a:p>
            <a:r>
              <a:rPr lang="fr-FR" smtClean="0"/>
              <a:t>Pour la promotion du droit bancaire</a:t>
            </a:r>
            <a:endParaRPr lang="fr-F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47286</TotalTime>
  <Words>3800</Words>
  <Application>Microsoft Macintosh PowerPoint</Application>
  <PresentationFormat>Présentation à l'écran (4:3)</PresentationFormat>
  <Paragraphs>590</Paragraphs>
  <Slides>68</Slides>
  <Notes>1</Notes>
  <HiddenSlides>0</HiddenSlides>
  <MMClips>0</MMClips>
  <ScaleCrop>false</ScaleCrop>
  <HeadingPairs>
    <vt:vector size="4" baseType="variant">
      <vt:variant>
        <vt:lpstr>Modèle de conception</vt:lpstr>
      </vt:variant>
      <vt:variant>
        <vt:i4>1</vt:i4>
      </vt:variant>
      <vt:variant>
        <vt:lpstr>Titres des diapositives</vt:lpstr>
      </vt:variant>
      <vt:variant>
        <vt:i4>68</vt:i4>
      </vt:variant>
    </vt:vector>
  </HeadingPairs>
  <TitlesOfParts>
    <vt:vector size="69" baseType="lpstr">
      <vt:lpstr>Modèle par défaut</vt:lpstr>
      <vt:lpstr> LES SÛRETES PRUDENTIELLES  </vt:lpstr>
      <vt:lpstr>Diapositive 2</vt:lpstr>
      <vt:lpstr>Diapositive 3</vt:lpstr>
      <vt:lpstr>Diapositive 4</vt:lpstr>
      <vt:lpstr>Diapositive 5</vt:lpstr>
      <vt:lpstr>Diapositive 6</vt:lpstr>
      <vt:lpstr>Diapositive 7</vt:lpstr>
      <vt:lpstr>Diapositive 8</vt:lpstr>
      <vt:lpstr>Sommaire</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Sommaire </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Sommaire </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Merci à vous!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SEMINAIRE INTERNE BGD</dc:title>
  <dc:creator>user</dc:creator>
  <cp:lastModifiedBy>Arlette Boccovi</cp:lastModifiedBy>
  <cp:revision>1887</cp:revision>
  <dcterms:created xsi:type="dcterms:W3CDTF">2020-03-14T16:24:01Z</dcterms:created>
  <dcterms:modified xsi:type="dcterms:W3CDTF">2020-03-14T16:24:17Z</dcterms:modified>
</cp:coreProperties>
</file>