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52.xml" ContentType="application/vnd.openxmlformats-officedocument.presentationml.slide+xml"/>
  <Override PartName="/ppt/slides/slide49.xml" ContentType="application/vnd.openxmlformats-officedocument.presentationml.slide+xml"/>
  <Override PartName="/ppt/slides/slide68.xml" ContentType="application/vnd.openxmlformats-officedocument.presentationml.slide+xml"/>
  <Override PartName="/ppt/slides/slide33.xml" ContentType="application/vnd.openxmlformats-officedocument.presentationml.slide+xml"/>
  <Override PartName="/ppt/slides/slide87.xml" ContentType="application/vnd.openxmlformats-officedocument.presentationml.slide+xml"/>
  <Default Extension="bin" ContentType="application/vnd.openxmlformats-officedocument.presentationml.printerSettings"/>
  <Override PartName="/ppt/slides/slide92.xml" ContentType="application/vnd.openxmlformats-officedocument.presentationml.slide+xml"/>
  <Override PartName="/ppt/slides/slide100.xml" ContentType="application/vnd.openxmlformats-officedocument.presentationml.slide+xml"/>
  <Override PartName="/ppt/slides/slide18.xml" ContentType="application/vnd.openxmlformats-officedocument.presentationml.slide+xml"/>
  <Override PartName="/ppt/slides/slide37.xml" ContentType="application/vnd.openxmlformats-officedocument.presentationml.slide+xml"/>
  <Override PartName="/ppt/slides/slide56.xml" ContentType="application/vnd.openxmlformats-officedocument.presentationml.slide+xml"/>
  <Override PartName="/ppt/slides/slide75.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s/slide23.xml" ContentType="application/vnd.openxmlformats-officedocument.presentationml.slide+xml"/>
  <Override PartName="/ppt/slides/slide42.xml" ContentType="application/vnd.openxmlformats-officedocument.presentationml.slide+xml"/>
  <Override PartName="/ppt/slides/slide61.xml" ContentType="application/vnd.openxmlformats-officedocument.presentationml.slide+xml"/>
  <Override PartName="/ppt/slides/slide80.xml" ContentType="application/vnd.openxmlformats-officedocument.presentationml.slide+xml"/>
  <Override PartName="/ppt/theme/theme1.xml" ContentType="application/vnd.openxmlformats-officedocument.theme+xml"/>
  <Override PartName="/ppt/slideLayouts/slideLayout10.xml" ContentType="application/vnd.openxmlformats-officedocument.presentationml.slideLayout+xml"/>
  <Override PartName="/ppt/slides/slide79.xml" ContentType="application/vnd.openxmlformats-officedocument.presentationml.slide+xml"/>
  <Override PartName="/ppt/slides/slide98.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27.xml" ContentType="application/vnd.openxmlformats-officedocument.presentationml.slide+xml"/>
  <Override PartName="/ppt/slides/slide11.xml" ContentType="application/vnd.openxmlformats-officedocument.presentationml.slide+xml"/>
  <Override PartName="/ppt/slides/slide65.xml" ContentType="application/vnd.openxmlformats-officedocument.presentationml.slide+xml"/>
  <Override PartName="/ppt/slides/slide84.xml" ContentType="application/vnd.openxmlformats-officedocument.presentationml.slide+xml"/>
  <Override PartName="/ppt/slides/slide7.xml" ContentType="application/vnd.openxmlformats-officedocument.presentationml.slide+xml"/>
  <Override PartName="/ppt/slides/slide46.xml" ContentType="application/vnd.openxmlformats-officedocument.presentationml.slide+xml"/>
  <Override PartName="/ppt/slides/slide70.xml" ContentType="application/vnd.openxmlformats-officedocument.presentationml.slide+xml"/>
  <Override PartName="/ppt/slides/slide15.xml" ContentType="application/vnd.openxmlformats-officedocument.presentationml.slide+xml"/>
  <Override PartName="/ppt/slides/slide34.xml" ContentType="application/vnd.openxmlformats-officedocument.presentationml.slide+xml"/>
  <Override PartName="/ppt/slides/slide53.xml" ContentType="application/vnd.openxmlformats-officedocument.presentationml.slide+xml"/>
  <Override PartName="/ppt/slides/slide72.xml" ContentType="application/vnd.openxmlformats-officedocument.presentationml.slide+xml"/>
  <Override PartName="/ppt/slides/slide69.xml" ContentType="application/vnd.openxmlformats-officedocument.presentationml.slide+xml"/>
  <Override PartName="/ppt/slides/slide88.xml" ContentType="application/vnd.openxmlformats-officedocument.presentationml.slide+xml"/>
  <Override PartName="/ppt/slideLayouts/slideLayout9.xml" ContentType="application/vnd.openxmlformats-officedocument.presentationml.slideLayout+xml"/>
  <Override PartName="/ppt/slides/slide20.xml" ContentType="application/vnd.openxmlformats-officedocument.presentationml.slide+xml"/>
  <Override PartName="/ppt/presProps.xml" ContentType="application/vnd.openxmlformats-officedocument.presentationml.presProps+xml"/>
  <Override PartName="/ppt/slides/slide93.xml" ContentType="application/vnd.openxmlformats-officedocument.presentationml.slide+xml"/>
  <Override PartName="/ppt/slides/slide101.xml" ContentType="application/vnd.openxmlformats-officedocument.presentationml.slide+xml"/>
  <Override PartName="/ppt/slides/slide19.xml" ContentType="application/vnd.openxmlformats-officedocument.presentationml.slide+xml"/>
  <Override PartName="/ppt/slides/slide38.xml" ContentType="application/vnd.openxmlformats-officedocument.presentationml.slide+xml"/>
  <Override PartName="/ppt/slides/slide57.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Layouts/slideLayout2.xml" ContentType="application/vnd.openxmlformats-officedocument.presentationml.slideLayout+xml"/>
  <Override PartName="/ppt/slides/slide24.xml" ContentType="application/vnd.openxmlformats-officedocument.presentationml.slide+xml"/>
  <Override PartName="/ppt/slides/slide43.xml" ContentType="application/vnd.openxmlformats-officedocument.presentationml.slide+xml"/>
  <Override PartName="/ppt/slides/slide62.xml" ContentType="application/vnd.openxmlformats-officedocument.presentationml.slide+xml"/>
  <Override PartName="/ppt/slides/slide81.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docProps/core.xml" ContentType="application/vnd.openxmlformats-package.core-properties+xml"/>
  <Default Extension="jpeg" ContentType="image/jpeg"/>
  <Override PartName="/ppt/slides/slide99.xml" ContentType="application/vnd.openxmlformats-officedocument.presentationml.slide+xml"/>
  <Override PartName="/ppt/slideLayouts/slideLayout6.xml" ContentType="application/vnd.openxmlformats-officedocument.presentationml.slideLayout+xml"/>
  <Override PartName="/ppt/slides/slide12.xml" ContentType="application/vnd.openxmlformats-officedocument.presentationml.slide+xml"/>
  <Override PartName="/ppt/slides/slide28.xml" ContentType="application/vnd.openxmlformats-officedocument.presentationml.slide+xml"/>
  <Override PartName="/ppt/slides/slide50.xml" ContentType="application/vnd.openxmlformats-officedocument.presentationml.slide+xml"/>
  <Override PartName="/ppt/slides/slide66.xml" ContentType="application/vnd.openxmlformats-officedocument.presentationml.slide+xml"/>
  <Override PartName="/ppt/slides/slide85.xml" ContentType="application/vnd.openxmlformats-officedocument.presentationml.slide+xml"/>
  <Override PartName="/ppt/slides/slide8.xml" ContentType="application/vnd.openxmlformats-officedocument.presentationml.slide+xml"/>
  <Override PartName="/ppt/slides/slide47.xml" ContentType="application/vnd.openxmlformats-officedocument.presentationml.slide+xml"/>
  <Override PartName="/ppt/slides/slide31.xml" ContentType="application/vnd.openxmlformats-officedocument.presentationml.slide+xml"/>
  <Override PartName="/ppt/slides/slide71.xml" ContentType="application/vnd.openxmlformats-officedocument.presentationml.slide+xml"/>
  <Override PartName="/ppt/slides/slide90.xml" ContentType="application/vnd.openxmlformats-officedocument.presentationml.slide+xml"/>
  <Default Extension="emf" ContentType="image/x-emf"/>
  <Default Extension="rels" ContentType="application/vnd.openxmlformats-package.relationships+xml"/>
  <Override PartName="/ppt/slides/slide16.xml" ContentType="application/vnd.openxmlformats-officedocument.presentationml.slide+xml"/>
  <Override PartName="/ppt/slides/slide35.xml" ContentType="application/vnd.openxmlformats-officedocument.presentationml.slide+xml"/>
  <Override PartName="/ppt/slides/slide54.xml" ContentType="application/vnd.openxmlformats-officedocument.presentationml.slide+xml"/>
  <Override PartName="/ppt/slides/slide73.xml" ContentType="application/vnd.openxmlformats-officedocument.presentationml.slide+xml"/>
  <Override PartName="/ppt/slides/slide1.xml" ContentType="application/vnd.openxmlformats-officedocument.presentationml.slide+xml"/>
  <Override PartName="/ppt/slides/slide89.xml" ContentType="application/vnd.openxmlformats-officedocument.presentationml.slide+xml"/>
  <Override PartName="/ppt/slides/slide21.xml" ContentType="application/vnd.openxmlformats-officedocument.presentationml.slide+xml"/>
  <Override PartName="/ppt/slides/slide40.xml" ContentType="application/vnd.openxmlformats-officedocument.presentationml.slide+xml"/>
  <Override PartName="/ppt/slides/slide94.xml" ContentType="application/vnd.openxmlformats-officedocument.presentationml.slide+xml"/>
  <Override PartName="/ppt/slides/slide39.xml" ContentType="application/vnd.openxmlformats-officedocument.presentationml.slide+xml"/>
  <Override PartName="/ppt/slides/slide58.xml" ContentType="application/vnd.openxmlformats-officedocument.presentationml.slide+xml"/>
  <Override PartName="/ppt/slides/slide77.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slides/slide44.xml" ContentType="application/vnd.openxmlformats-officedocument.presentationml.slide+xml"/>
  <Override PartName="/ppt/slides/slide96.xml" ContentType="application/vnd.openxmlformats-officedocument.presentationml.slide+xml"/>
  <Override PartName="/ppt/slides/slide82.xml" ContentType="application/vnd.openxmlformats-officedocument.presentationml.slide+xml"/>
  <Override PartName="/ppt/slides/slide63.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s/slide51.xml" ContentType="application/vnd.openxmlformats-officedocument.presentationml.slide+xml"/>
  <Override PartName="/ppt/slides/slide67.xml" ContentType="application/vnd.openxmlformats-officedocument.presentationml.slide+xml"/>
  <Override PartName="/ppt/slides/slide48.xml" ContentType="application/vnd.openxmlformats-officedocument.presentationml.slide+xml"/>
  <Override PartName="/ppt/slides/slide32.xml" ContentType="application/vnd.openxmlformats-officedocument.presentationml.slide+xml"/>
  <Override PartName="/ppt/slideLayouts/slideLayout7.xml" ContentType="application/vnd.openxmlformats-officedocument.presentationml.slideLayout+xml"/>
  <Override PartName="/ppt/viewProps.xml" ContentType="application/vnd.openxmlformats-officedocument.presentationml.viewProps+xml"/>
  <Override PartName="/ppt/slides/slide29.xml" ContentType="application/vnd.openxmlformats-officedocument.presentationml.slide+xml"/>
  <Override PartName="/ppt/slides/slide86.xml" ContentType="application/vnd.openxmlformats-officedocument.presentationml.slide+xml"/>
  <Override PartName="/docProps/app.xml" ContentType="application/vnd.openxmlformats-officedocument.extended-properties+xml"/>
  <Override PartName="/ppt/slides/slide91.xml" ContentType="application/vnd.openxmlformats-officedocument.presentationml.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slides/slide17.xml" ContentType="application/vnd.openxmlformats-officedocument.presentationml.slide+xml"/>
  <Override PartName="/ppt/slides/slide36.xml" ContentType="application/vnd.openxmlformats-officedocument.presentationml.slide+xml"/>
  <Override PartName="/ppt/slides/slide55.xml" ContentType="application/vnd.openxmlformats-officedocument.presentationml.slide+xml"/>
  <Override PartName="/ppt/slides/slide74.xml" ContentType="application/vnd.openxmlformats-officedocument.presentationml.slide+xml"/>
  <Override PartName="/ppt/slides/slide2.xml" ContentType="application/vnd.openxmlformats-officedocument.presentationml.slide+xml"/>
  <Override PartName="/ppt/slides/slide22.xml" ContentType="application/vnd.openxmlformats-officedocument.presentationml.slide+xml"/>
  <Override PartName="/ppt/slides/slide41.xml" ContentType="application/vnd.openxmlformats-officedocument.presentationml.slide+xml"/>
  <Override PartName="/ppt/slides/slide60.xml" ContentType="application/vnd.openxmlformats-officedocument.presentationml.slide+xml"/>
  <Override PartName="/ppt/slides/slide95.xml" ContentType="application/vnd.openxmlformats-officedocument.presentationml.slide+xml"/>
  <Override PartName="/ppt/slides/slide59.xml" ContentType="application/vnd.openxmlformats-officedocument.presentationml.slide+xml"/>
  <Override PartName="/ppt/slides/slide78.xml" ContentType="application/vnd.openxmlformats-officedocument.presentationml.slide+xml"/>
  <Override PartName="/ppt/slides/slide97.xml" ContentType="application/vnd.openxmlformats-officedocument.presentationml.slide+xml"/>
  <Override PartName="/ppt/slideLayouts/slideLayout4.xml" ContentType="application/vnd.openxmlformats-officedocument.presentationml.slideLayout+xml"/>
  <Override PartName="/ppt/slides/slide10.xml" ContentType="application/vnd.openxmlformats-officedocument.presentationml.slide+xml"/>
  <Override PartName="/ppt/slides/slide26.xml" ContentType="application/vnd.openxmlformats-officedocument.presentationml.slide+xml"/>
  <Override PartName="/ppt/slides/slide45.xml" ContentType="application/vnd.openxmlformats-officedocument.presentationml.slide+xml"/>
  <Override PartName="/ppt/slides/slide64.xml" ContentType="application/vnd.openxmlformats-officedocument.presentationml.slide+xml"/>
  <Override PartName="/ppt/slides/slide83.xml" ContentType="application/vnd.openxmlformats-officedocument.presentationml.slide+xml"/>
  <Override PartName="/ppt/slides/slide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103"/>
  </p:notesMasterIdLst>
  <p:sldIdLst>
    <p:sldId id="256" r:id="rId2"/>
    <p:sldId id="426" r:id="rId3"/>
    <p:sldId id="284" r:id="rId4"/>
    <p:sldId id="282" r:id="rId5"/>
    <p:sldId id="289" r:id="rId6"/>
    <p:sldId id="290" r:id="rId7"/>
    <p:sldId id="273" r:id="rId8"/>
    <p:sldId id="274" r:id="rId9"/>
    <p:sldId id="409" r:id="rId10"/>
    <p:sldId id="292" r:id="rId11"/>
    <p:sldId id="294" r:id="rId12"/>
    <p:sldId id="296" r:id="rId13"/>
    <p:sldId id="427" r:id="rId14"/>
    <p:sldId id="405" r:id="rId15"/>
    <p:sldId id="424" r:id="rId16"/>
    <p:sldId id="295" r:id="rId17"/>
    <p:sldId id="259" r:id="rId18"/>
    <p:sldId id="260" r:id="rId19"/>
    <p:sldId id="325" r:id="rId20"/>
    <p:sldId id="283" r:id="rId21"/>
    <p:sldId id="322" r:id="rId22"/>
    <p:sldId id="279" r:id="rId23"/>
    <p:sldId id="298" r:id="rId24"/>
    <p:sldId id="323" r:id="rId25"/>
    <p:sldId id="299" r:id="rId26"/>
    <p:sldId id="324" r:id="rId27"/>
    <p:sldId id="291" r:id="rId28"/>
    <p:sldId id="406" r:id="rId29"/>
    <p:sldId id="408" r:id="rId30"/>
    <p:sldId id="264" r:id="rId31"/>
    <p:sldId id="397" r:id="rId32"/>
    <p:sldId id="398" r:id="rId33"/>
    <p:sldId id="285" r:id="rId34"/>
    <p:sldId id="288" r:id="rId35"/>
    <p:sldId id="370" r:id="rId36"/>
    <p:sldId id="374" r:id="rId37"/>
    <p:sldId id="316" r:id="rId38"/>
    <p:sldId id="365" r:id="rId39"/>
    <p:sldId id="366" r:id="rId40"/>
    <p:sldId id="400" r:id="rId41"/>
    <p:sldId id="399" r:id="rId42"/>
    <p:sldId id="401" r:id="rId43"/>
    <p:sldId id="402" r:id="rId44"/>
    <p:sldId id="371" r:id="rId45"/>
    <p:sldId id="403" r:id="rId46"/>
    <p:sldId id="410" r:id="rId47"/>
    <p:sldId id="415" r:id="rId48"/>
    <p:sldId id="417" r:id="rId49"/>
    <p:sldId id="418" r:id="rId50"/>
    <p:sldId id="411" r:id="rId51"/>
    <p:sldId id="412" r:id="rId52"/>
    <p:sldId id="419" r:id="rId53"/>
    <p:sldId id="425" r:id="rId54"/>
    <p:sldId id="420" r:id="rId55"/>
    <p:sldId id="421" r:id="rId56"/>
    <p:sldId id="327" r:id="rId57"/>
    <p:sldId id="309" r:id="rId58"/>
    <p:sldId id="355" r:id="rId59"/>
    <p:sldId id="392" r:id="rId60"/>
    <p:sldId id="394" r:id="rId61"/>
    <p:sldId id="395" r:id="rId62"/>
    <p:sldId id="393" r:id="rId63"/>
    <p:sldId id="396" r:id="rId64"/>
    <p:sldId id="356" r:id="rId65"/>
    <p:sldId id="357" r:id="rId66"/>
    <p:sldId id="358" r:id="rId67"/>
    <p:sldId id="359" r:id="rId68"/>
    <p:sldId id="376" r:id="rId69"/>
    <p:sldId id="326" r:id="rId70"/>
    <p:sldId id="340" r:id="rId71"/>
    <p:sldId id="349" r:id="rId72"/>
    <p:sldId id="350" r:id="rId73"/>
    <p:sldId id="351" r:id="rId74"/>
    <p:sldId id="352" r:id="rId75"/>
    <p:sldId id="353" r:id="rId76"/>
    <p:sldId id="364" r:id="rId77"/>
    <p:sldId id="329" r:id="rId78"/>
    <p:sldId id="330" r:id="rId79"/>
    <p:sldId id="341" r:id="rId80"/>
    <p:sldId id="331" r:id="rId81"/>
    <p:sldId id="342" r:id="rId82"/>
    <p:sldId id="343" r:id="rId83"/>
    <p:sldId id="332" r:id="rId84"/>
    <p:sldId id="333" r:id="rId85"/>
    <p:sldId id="354" r:id="rId86"/>
    <p:sldId id="328" r:id="rId87"/>
    <p:sldId id="314" r:id="rId88"/>
    <p:sldId id="360" r:id="rId89"/>
    <p:sldId id="361" r:id="rId90"/>
    <p:sldId id="362" r:id="rId91"/>
    <p:sldId id="363" r:id="rId92"/>
    <p:sldId id="317" r:id="rId93"/>
    <p:sldId id="318" r:id="rId94"/>
    <p:sldId id="387" r:id="rId95"/>
    <p:sldId id="388" r:id="rId96"/>
    <p:sldId id="389" r:id="rId97"/>
    <p:sldId id="390" r:id="rId98"/>
    <p:sldId id="391" r:id="rId99"/>
    <p:sldId id="428" r:id="rId100"/>
    <p:sldId id="429" r:id="rId101"/>
    <p:sldId id="277" r:id="rId10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p:cViewPr varScale="1">
        <p:scale>
          <a:sx n="150" d="100"/>
          <a:sy n="150" d="100"/>
        </p:scale>
        <p:origin x="-1256" y="-10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notesMaster" Target="notesMasters/notesMaster1.xml"/><Relationship Id="rId104" Type="http://schemas.openxmlformats.org/officeDocument/2006/relationships/printerSettings" Target="printerSettings/printerSettings1.bin"/><Relationship Id="rId105" Type="http://schemas.openxmlformats.org/officeDocument/2006/relationships/presProps" Target="presProps.xml"/><Relationship Id="rId106" Type="http://schemas.openxmlformats.org/officeDocument/2006/relationships/viewProps" Target="viewProps.xml"/><Relationship Id="rId107"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5B17E6-99A9-4FEB-AB65-BCB9E28E0152}" type="datetimeFigureOut">
              <a:rPr lang="fr-FR" smtClean="0"/>
              <a:pPr/>
              <a:t>14/03/20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F87F65-22E0-49C7-9257-81C5960651A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7655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B8256E9-C5E1-4424-9BEF-F40FC7030075}"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demain commence aujourd'hui</a:t>
            </a:r>
            <a:endParaRPr lang="fr-FR"/>
          </a:p>
        </p:txBody>
      </p:sp>
      <p:sp>
        <p:nvSpPr>
          <p:cNvPr id="6" name="Espace réservé du numéro de diapositive 5"/>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5690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A8A49D7-0487-44E6-B892-BA7C56C0EF21}"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demain commence aujourd'hui</a:t>
            </a:r>
            <a:endParaRPr lang="fr-FR"/>
          </a:p>
        </p:txBody>
      </p:sp>
      <p:sp>
        <p:nvSpPr>
          <p:cNvPr id="6" name="Espace réservé du numéro de diapositive 5"/>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16978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3416558-6E2B-4A3C-9F11-50B364C45F3D}"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demain commence aujourd'hui</a:t>
            </a:r>
            <a:endParaRPr lang="fr-FR"/>
          </a:p>
        </p:txBody>
      </p:sp>
      <p:sp>
        <p:nvSpPr>
          <p:cNvPr id="6" name="Espace réservé du numéro de diapositive 5"/>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88231133"/>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0E8085D-11E4-4D7E-82B8-2C6A55265ADC}"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demain commence aujourd'hui</a:t>
            </a:r>
            <a:endParaRPr lang="fr-FR"/>
          </a:p>
        </p:txBody>
      </p:sp>
      <p:sp>
        <p:nvSpPr>
          <p:cNvPr id="6" name="Espace réservé du numéro de diapositive 5"/>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00711359"/>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BFE524AA-A485-4491-9BF1-ECC2E51B7E6B}"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demain commence aujourd'hui</a:t>
            </a:r>
            <a:endParaRPr lang="fr-FR"/>
          </a:p>
        </p:txBody>
      </p:sp>
      <p:sp>
        <p:nvSpPr>
          <p:cNvPr id="6" name="Espace réservé du numéro de diapositive 5"/>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1002535"/>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B6E41EA-C9F3-4153-9E6F-22ABC0419142}" type="datetime1">
              <a:rPr lang="fr-FR" smtClean="0"/>
              <a:pPr/>
              <a:t>14/03/20</a:t>
            </a:fld>
            <a:endParaRPr lang="fr-FR"/>
          </a:p>
        </p:txBody>
      </p:sp>
      <p:sp>
        <p:nvSpPr>
          <p:cNvPr id="6" name="Espace réservé du pied de page 5"/>
          <p:cNvSpPr>
            <a:spLocks noGrp="1"/>
          </p:cNvSpPr>
          <p:nvPr>
            <p:ph type="ftr" sz="quarter" idx="11"/>
          </p:nvPr>
        </p:nvSpPr>
        <p:spPr/>
        <p:txBody>
          <a:bodyPr/>
          <a:lstStyle/>
          <a:p>
            <a:r>
              <a:rPr lang="fr-FR" smtClean="0"/>
              <a:t>demain commence aujourd'hui</a:t>
            </a:r>
            <a:endParaRPr lang="fr-FR"/>
          </a:p>
        </p:txBody>
      </p:sp>
      <p:sp>
        <p:nvSpPr>
          <p:cNvPr id="7" name="Espace réservé du numéro de diapositive 6"/>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95025752"/>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D2675BA-8E88-463B-B733-0B01FF2FF038}" type="datetime1">
              <a:rPr lang="fr-FR" smtClean="0"/>
              <a:pPr/>
              <a:t>14/03/20</a:t>
            </a:fld>
            <a:endParaRPr lang="fr-FR"/>
          </a:p>
        </p:txBody>
      </p:sp>
      <p:sp>
        <p:nvSpPr>
          <p:cNvPr id="8" name="Espace réservé du pied de page 7"/>
          <p:cNvSpPr>
            <a:spLocks noGrp="1"/>
          </p:cNvSpPr>
          <p:nvPr>
            <p:ph type="ftr" sz="quarter" idx="11"/>
          </p:nvPr>
        </p:nvSpPr>
        <p:spPr/>
        <p:txBody>
          <a:bodyPr/>
          <a:lstStyle/>
          <a:p>
            <a:r>
              <a:rPr lang="fr-FR" smtClean="0"/>
              <a:t>demain commence aujourd'hui</a:t>
            </a:r>
            <a:endParaRPr lang="fr-FR"/>
          </a:p>
        </p:txBody>
      </p:sp>
      <p:sp>
        <p:nvSpPr>
          <p:cNvPr id="9" name="Espace réservé du numéro de diapositive 8"/>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45758563"/>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3424DE8-2225-4103-9398-8CC70F2A1F33}" type="datetime1">
              <a:rPr lang="fr-FR" smtClean="0"/>
              <a:pPr/>
              <a:t>14/03/20</a:t>
            </a:fld>
            <a:endParaRPr lang="fr-F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72732701"/>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E0A29D4-DC4F-42AD-AF37-8A864DD35965}" type="datetime1">
              <a:rPr lang="fr-FR" smtClean="0"/>
              <a:pPr/>
              <a:t>14/03/20</a:t>
            </a:fld>
            <a:endParaRPr lang="fr-FR"/>
          </a:p>
        </p:txBody>
      </p:sp>
      <p:sp>
        <p:nvSpPr>
          <p:cNvPr id="3" name="Espace réservé du pied de page 2"/>
          <p:cNvSpPr>
            <a:spLocks noGrp="1"/>
          </p:cNvSpPr>
          <p:nvPr>
            <p:ph type="ftr" sz="quarter" idx="11"/>
          </p:nvPr>
        </p:nvSpPr>
        <p:spPr/>
        <p:txBody>
          <a:bodyPr/>
          <a:lstStyle/>
          <a:p>
            <a:r>
              <a:rPr lang="fr-FR" smtClean="0"/>
              <a:t>demain commence aujourd'hui</a:t>
            </a:r>
            <a:endParaRPr lang="fr-FR"/>
          </a:p>
        </p:txBody>
      </p:sp>
      <p:sp>
        <p:nvSpPr>
          <p:cNvPr id="4" name="Espace réservé du numéro de diapositive 3"/>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56427964"/>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3244680-476D-49FC-98A3-D57D4DE720EC}" type="datetime1">
              <a:rPr lang="fr-FR" smtClean="0"/>
              <a:pPr/>
              <a:t>14/03/20</a:t>
            </a:fld>
            <a:endParaRPr lang="fr-FR"/>
          </a:p>
        </p:txBody>
      </p:sp>
      <p:sp>
        <p:nvSpPr>
          <p:cNvPr id="6" name="Espace réservé du pied de page 5"/>
          <p:cNvSpPr>
            <a:spLocks noGrp="1"/>
          </p:cNvSpPr>
          <p:nvPr>
            <p:ph type="ftr" sz="quarter" idx="11"/>
          </p:nvPr>
        </p:nvSpPr>
        <p:spPr/>
        <p:txBody>
          <a:bodyPr/>
          <a:lstStyle/>
          <a:p>
            <a:r>
              <a:rPr lang="fr-FR" smtClean="0"/>
              <a:t>demain commence aujourd'hui</a:t>
            </a:r>
            <a:endParaRPr lang="fr-FR"/>
          </a:p>
        </p:txBody>
      </p:sp>
      <p:sp>
        <p:nvSpPr>
          <p:cNvPr id="7" name="Espace réservé du numéro de diapositive 6"/>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19968090"/>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A397D4D-310D-41FA-B689-859112134910}" type="datetime1">
              <a:rPr lang="fr-FR" smtClean="0"/>
              <a:pPr/>
              <a:t>14/03/20</a:t>
            </a:fld>
            <a:endParaRPr lang="fr-FR"/>
          </a:p>
        </p:txBody>
      </p:sp>
      <p:sp>
        <p:nvSpPr>
          <p:cNvPr id="6" name="Espace réservé du pied de page 5"/>
          <p:cNvSpPr>
            <a:spLocks noGrp="1"/>
          </p:cNvSpPr>
          <p:nvPr>
            <p:ph type="ftr" sz="quarter" idx="11"/>
          </p:nvPr>
        </p:nvSpPr>
        <p:spPr/>
        <p:txBody>
          <a:bodyPr/>
          <a:lstStyle/>
          <a:p>
            <a:r>
              <a:rPr lang="fr-FR" smtClean="0"/>
              <a:t>demain commence aujourd'hui</a:t>
            </a:r>
            <a:endParaRPr lang="fr-FR"/>
          </a:p>
        </p:txBody>
      </p:sp>
      <p:sp>
        <p:nvSpPr>
          <p:cNvPr id="7" name="Espace réservé du numéro de diapositive 6"/>
          <p:cNvSpPr>
            <a:spLocks noGrp="1"/>
          </p:cNvSpPr>
          <p:nvPr>
            <p:ph type="sldNum" sz="quarter" idx="12"/>
          </p:nvPr>
        </p:nvSpPr>
        <p:spPr/>
        <p:txBody>
          <a:body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9721907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75F32A-A1E6-48B1-B128-F2EDF676F8A6}" type="datetime1">
              <a:rPr lang="fr-FR" smtClean="0"/>
              <a:pPr/>
              <a:t>14/03/20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demain commence aujourd'hui</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B771CA-1E00-478D-BD4A-1A058EBFF61F}" type="slidenum">
              <a:rPr lang="fr-FR" smtClean="0"/>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5338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twitter.com/intent/tweet?text=Orabank+va+renforcer+son+offre+num%C3%A9rique:%20https://www.financialafrik.com/2018/02/27/orabank-va-renforcer-son-offre-numerique/" TargetMode="External"/><Relationship Id="rId3" Type="http://schemas.openxmlformats.org/officeDocument/2006/relationships/image" Target="../media/image1.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0.xml.rels><?xml version="1.0" encoding="UTF-8" standalone="yes"?>
<Relationships xmlns="http://schemas.openxmlformats.org/package/2006/relationships"><Relationship Id="rId3" Type="http://schemas.openxmlformats.org/officeDocument/2006/relationships/hyperlink" Target="https://fr.wikipedia.org/wiki/Vie_priv%C3%A9e_et_informatique" TargetMode="External"/><Relationship Id="rId4" Type="http://schemas.openxmlformats.org/officeDocument/2006/relationships/image" Target="../media/image1.emf"/><Relationship Id="rId1" Type="http://schemas.openxmlformats.org/officeDocument/2006/relationships/slideLayout" Target="../slideLayouts/slideLayout2.xml"/><Relationship Id="rId2" Type="http://schemas.openxmlformats.org/officeDocument/2006/relationships/hyperlink" Target="https://fr.wikipedia.org/wiki/Autorit%C3%A9_administrative_ind%C3%A9pendante"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cnil.fr/fr/le-droit-de-rectification" TargetMode="Externa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pPr lvl="0"/>
            <a:r>
              <a:rPr lang="fr-FR" sz="2800" b="1" dirty="0" smtClean="0">
                <a:solidFill>
                  <a:srgbClr val="C00000"/>
                </a:solidFill>
              </a:rPr>
              <a:t>LE JURISTE DE BANQUE FACE </a:t>
            </a:r>
            <a:br>
              <a:rPr lang="fr-FR" sz="2800" b="1" dirty="0" smtClean="0">
                <a:solidFill>
                  <a:srgbClr val="C00000"/>
                </a:solidFill>
              </a:rPr>
            </a:br>
            <a:r>
              <a:rPr lang="fr-FR" sz="2800" b="1" dirty="0" smtClean="0">
                <a:solidFill>
                  <a:srgbClr val="C00000"/>
                </a:solidFill>
              </a:rPr>
              <a:t>AUX DEFIS DE LA BANQUE NUMERIQUE</a:t>
            </a:r>
            <a:endParaRPr lang="fr-FR" sz="2800" b="1" dirty="0">
              <a:solidFill>
                <a:srgbClr val="C00000"/>
              </a:solidFill>
            </a:endParaRPr>
          </a:p>
        </p:txBody>
      </p:sp>
      <p:sp>
        <p:nvSpPr>
          <p:cNvPr id="3" name="Sous-titre 2"/>
          <p:cNvSpPr>
            <a:spLocks noGrp="1"/>
          </p:cNvSpPr>
          <p:nvPr>
            <p:ph type="subTitle" idx="1"/>
          </p:nvPr>
        </p:nvSpPr>
        <p:spPr/>
        <p:txBody>
          <a:bodyPr>
            <a:normAutofit/>
          </a:bodyPr>
          <a:lstStyle/>
          <a:p>
            <a:endParaRPr lang="fr-FR" sz="2400" b="1" dirty="0" smtClean="0">
              <a:solidFill>
                <a:schemeClr val="tx1"/>
              </a:solidFill>
            </a:endParaRPr>
          </a:p>
          <a:p>
            <a:r>
              <a:rPr lang="fr-FR" sz="2000" b="1" dirty="0" smtClean="0">
                <a:solidFill>
                  <a:schemeClr val="tx1"/>
                </a:solidFill>
              </a:rPr>
              <a:t>Bujumbura Avril 2018</a:t>
            </a:r>
          </a:p>
          <a:p>
            <a:r>
              <a:rPr lang="fr-FR" sz="2000" b="1" dirty="0" smtClean="0">
                <a:solidFill>
                  <a:schemeClr val="tx1"/>
                </a:solidFill>
              </a:rPr>
              <a:t>BURUNDI</a:t>
            </a:r>
          </a:p>
          <a:p>
            <a:r>
              <a:rPr lang="fr-FR" sz="2000" b="1" dirty="0" smtClean="0">
                <a:solidFill>
                  <a:schemeClr val="tx1"/>
                </a:solidFill>
              </a:rPr>
              <a:t>Ousseynou SOW</a:t>
            </a:r>
          </a:p>
        </p:txBody>
      </p:sp>
      <p:pic>
        <p:nvPicPr>
          <p:cNvPr id="4" name="Image 3"/>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
        <p:nvSpPr>
          <p:cNvPr id="5" name="Espace réservé du pied de page 4"/>
          <p:cNvSpPr>
            <a:spLocks noGrp="1"/>
          </p:cNvSpPr>
          <p:nvPr>
            <p:ph type="ftr" sz="quarter" idx="11"/>
          </p:nvPr>
        </p:nvSpPr>
        <p:spPr/>
        <p:txBody>
          <a:bodyPr/>
          <a:lstStyle/>
          <a:p>
            <a:r>
              <a:rPr lang="fr-FR" smtClean="0"/>
              <a:t>demain commence aujourd'hui</a:t>
            </a:r>
            <a:endParaRPr lang="fr-FR"/>
          </a:p>
        </p:txBody>
      </p:sp>
      <p:sp>
        <p:nvSpPr>
          <p:cNvPr id="6" name="Espace réservé du numéro de diapositive 5"/>
          <p:cNvSpPr>
            <a:spLocks noGrp="1"/>
          </p:cNvSpPr>
          <p:nvPr>
            <p:ph type="sldNum" sz="quarter" idx="12"/>
          </p:nvPr>
        </p:nvSpPr>
        <p:spPr/>
        <p:txBody>
          <a:bodyPr/>
          <a:lstStyle/>
          <a:p>
            <a:fld id="{D1B771CA-1E00-478D-BD4A-1A058EBFF61F}" type="slidenum">
              <a:rPr lang="fr-FR" smtClean="0"/>
              <a:pPr/>
              <a:t>1</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784466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u="sng" dirty="0" smtClean="0"/>
              <a:t>Illustrations</a:t>
            </a:r>
          </a:p>
          <a:p>
            <a:pPr marL="0" indent="0" algn="just">
              <a:buNone/>
            </a:pPr>
            <a:endParaRPr lang="fr-FR" sz="2800" dirty="0" smtClean="0"/>
          </a:p>
          <a:p>
            <a:pPr algn="just">
              <a:buFontTx/>
              <a:buChar char="-"/>
            </a:pPr>
            <a:r>
              <a:rPr lang="fr-FR" sz="2400" dirty="0" smtClean="0"/>
              <a:t>A un </a:t>
            </a:r>
            <a:r>
              <a:rPr lang="fr-FR" sz="2400" dirty="0"/>
              <a:t>forum de DAVOS déjà, de grosses pointures de la finance internationale </a:t>
            </a:r>
            <a:r>
              <a:rPr lang="fr-FR" sz="2400" dirty="0" smtClean="0"/>
              <a:t>prédisaient:</a:t>
            </a:r>
          </a:p>
          <a:p>
            <a:pPr algn="just">
              <a:buFontTx/>
              <a:buChar char="-"/>
            </a:pPr>
            <a:endParaRPr lang="fr-FR" sz="2400" dirty="0"/>
          </a:p>
          <a:p>
            <a:pPr algn="just">
              <a:buFontTx/>
              <a:buChar char="-"/>
            </a:pPr>
            <a:r>
              <a:rPr lang="fr-FR" sz="2400" dirty="0" smtClean="0"/>
              <a:t> </a:t>
            </a:r>
            <a:r>
              <a:rPr lang="fr-FR" sz="2400" dirty="0"/>
              <a:t>« </a:t>
            </a:r>
            <a:r>
              <a:rPr lang="fr-FR" sz="2400" b="1" dirty="0"/>
              <a:t>une numérisation accrue des opérations bancaires, qui pourrait conduire à la fin du cash, et probablement des agences bancaires dans une dizaine d’années</a:t>
            </a:r>
            <a:r>
              <a:rPr lang="fr-FR" sz="2400" dirty="0"/>
              <a:t> ». </a:t>
            </a: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10</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94848715"/>
      </p:ext>
    </p:extLst>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800" b="1" dirty="0" smtClean="0"/>
          </a:p>
          <a:p>
            <a:pPr marL="0" indent="0" algn="ctr">
              <a:buNone/>
            </a:pPr>
            <a:endParaRPr lang="fr-FR" sz="2800" b="1" dirty="0"/>
          </a:p>
          <a:p>
            <a:pPr marL="0" indent="0" algn="ctr">
              <a:buNone/>
            </a:pPr>
            <a:endParaRPr lang="fr-FR" sz="2800" b="1" dirty="0" smtClean="0"/>
          </a:p>
          <a:p>
            <a:pPr marL="0" indent="0" algn="ctr">
              <a:buNone/>
            </a:pPr>
            <a:r>
              <a:rPr lang="fr-FR" sz="2800" b="1" dirty="0" smtClean="0"/>
              <a:t>Qu’on le veuille ou non, toute l’activité bancaire s’articule autour du droit et du juriste. </a:t>
            </a:r>
          </a:p>
          <a:p>
            <a:pPr marL="0" indent="0" algn="ctr">
              <a:buNone/>
            </a:pPr>
            <a:r>
              <a:rPr lang="fr-FR" sz="2800" b="1" dirty="0" smtClean="0"/>
              <a:t>Ce n’est surtout pas un privilège, mais une sérieuse mise en garde!</a:t>
            </a:r>
            <a:endParaRPr lang="fr-FR" sz="2800" b="1"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100</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30952412"/>
      </p:ext>
    </p:extLst>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50178" name="Espace réservé du numéro de diapositive 5"/>
          <p:cNvSpPr>
            <a:spLocks noGrp="1"/>
          </p:cNvSpPr>
          <p:nvPr>
            <p:ph type="sldNum" sz="quarter" idx="12"/>
          </p:nvPr>
        </p:nvSpPr>
        <p:spPr>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9pPr>
          </a:lstStyle>
          <a:p>
            <a:pPr eaLnBrk="1" hangingPunct="1">
              <a:buFont typeface="Times New Roman" pitchFamily="18" charset="0"/>
              <a:buNone/>
            </a:pPr>
            <a:fld id="{7C9CA82B-A639-44C7-836A-4137EA8C3827}" type="slidenum">
              <a:rPr lang="fr-FR" smtClean="0">
                <a:solidFill>
                  <a:srgbClr val="000000"/>
                </a:solidFill>
              </a:rPr>
              <a:pPr eaLnBrk="1" hangingPunct="1">
                <a:buFont typeface="Times New Roman" pitchFamily="18" charset="0"/>
                <a:buNone/>
              </a:pPr>
              <a:t>101</a:t>
            </a:fld>
            <a:endParaRPr lang="fr-FR" smtClean="0">
              <a:solidFill>
                <a:srgbClr val="000000"/>
              </a:solidFill>
            </a:endParaRPr>
          </a:p>
        </p:txBody>
      </p:sp>
      <p:sp>
        <p:nvSpPr>
          <p:cNvPr id="50179" name="Rectangle 2"/>
          <p:cNvSpPr>
            <a:spLocks noGrp="1" noChangeArrowheads="1"/>
          </p:cNvSpPr>
          <p:nvPr>
            <p:ph type="title"/>
          </p:nvPr>
        </p:nvSpPr>
        <p:spPr/>
        <p:txBody>
          <a:bodyPr/>
          <a:lstStyle/>
          <a:p>
            <a:r>
              <a:rPr lang="fr-FR" sz="2800" b="1" u="sng" dirty="0" smtClean="0">
                <a:solidFill>
                  <a:srgbClr val="C00000"/>
                </a:solidFill>
              </a:rPr>
              <a:t>Merci à vous!</a:t>
            </a:r>
          </a:p>
        </p:txBody>
      </p:sp>
      <p:pic>
        <p:nvPicPr>
          <p:cNvPr id="50180" name="Picture 4" descr="O sow ouaga"/>
          <p:cNvPicPr>
            <a:picLocks noGrp="1" noChangeAspect="1" noChangeArrowheads="1"/>
          </p:cNvPicPr>
          <p:nvPr>
            <p:ph type="body" idx="1"/>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a:xfrm>
            <a:off x="1538288" y="1452563"/>
            <a:ext cx="6057900" cy="4713287"/>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0086081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u="sng" dirty="0" smtClean="0"/>
              <a:t>En Afrique</a:t>
            </a:r>
          </a:p>
          <a:p>
            <a:pPr algn="just">
              <a:buFontTx/>
              <a:buChar char="-"/>
            </a:pPr>
            <a:endParaRPr lang="fr-FR" sz="2400" dirty="0" smtClean="0"/>
          </a:p>
          <a:p>
            <a:pPr algn="just">
              <a:buFontTx/>
              <a:buChar char="-"/>
            </a:pPr>
            <a:r>
              <a:rPr lang="fr-FR" sz="2400" dirty="0" smtClean="0"/>
              <a:t>ECOBANK-Nigéria</a:t>
            </a:r>
            <a:r>
              <a:rPr lang="fr-FR" sz="2400" dirty="0"/>
              <a:t>, qui est un mastodonte à l’échelle de la zone CEDEAO, vient de </a:t>
            </a:r>
            <a:r>
              <a:rPr lang="fr-FR" sz="2400" dirty="0" smtClean="0"/>
              <a:t>lancer, en partenariat avec Mastercard  </a:t>
            </a:r>
            <a:r>
              <a:rPr lang="fr-FR" sz="2400" dirty="0"/>
              <a:t>un nouveau produit à travers son « </a:t>
            </a:r>
            <a:r>
              <a:rPr lang="fr-FR" sz="2400" b="1" dirty="0"/>
              <a:t>compte bancaire numérique</a:t>
            </a:r>
            <a:r>
              <a:rPr lang="fr-FR" sz="2400" dirty="0"/>
              <a:t> », </a:t>
            </a:r>
            <a:endParaRPr lang="fr-FR" sz="2400" dirty="0" smtClean="0"/>
          </a:p>
          <a:p>
            <a:pPr algn="just">
              <a:buFontTx/>
              <a:buChar char="-"/>
            </a:pPr>
            <a:endParaRPr lang="fr-FR" sz="2400" dirty="0" smtClean="0"/>
          </a:p>
          <a:p>
            <a:pPr algn="just">
              <a:buFontTx/>
              <a:buChar char="-"/>
            </a:pPr>
            <a:r>
              <a:rPr lang="fr-FR" sz="2400" dirty="0" smtClean="0"/>
              <a:t>ECOBANK-CI envisagerait  </a:t>
            </a:r>
            <a:r>
              <a:rPr lang="fr-FR" sz="2400" dirty="0"/>
              <a:t>d’investir une partie des ressources tirées de son introduction en bourse pour accélérer la </a:t>
            </a:r>
            <a:r>
              <a:rPr lang="fr-FR" sz="2400" dirty="0" smtClean="0"/>
              <a:t>digitalisation, </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11</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78076341"/>
      </p:ext>
    </p:extLst>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fontScale="92500" lnSpcReduction="20000"/>
          </a:bodyPr>
          <a:lstStyle/>
          <a:p>
            <a:pPr marL="0" indent="0" algn="just">
              <a:buNone/>
            </a:pPr>
            <a:r>
              <a:rPr lang="fr-FR" sz="2600" dirty="0" smtClean="0"/>
              <a:t>- </a:t>
            </a:r>
            <a:r>
              <a:rPr lang="fr-FR" sz="2600" u="sng" dirty="0" smtClean="0"/>
              <a:t>Orabank </a:t>
            </a:r>
            <a:r>
              <a:rPr lang="fr-FR" sz="2600" u="sng" dirty="0"/>
              <a:t>va renforcer son offre numérique</a:t>
            </a:r>
          </a:p>
          <a:p>
            <a:pPr marL="0" indent="0" algn="just">
              <a:buNone/>
            </a:pPr>
            <a:endParaRPr lang="fr-FR" sz="2400" dirty="0" smtClean="0"/>
          </a:p>
          <a:p>
            <a:pPr algn="just">
              <a:buFont typeface="Wingdings" pitchFamily="2" charset="2"/>
              <a:buChar char="ü"/>
            </a:pPr>
            <a:r>
              <a:rPr lang="fr-FR" sz="2200" dirty="0" smtClean="0"/>
              <a:t>Avec le choix de la plate forme bancaire numérique BankWorld de CR2</a:t>
            </a:r>
            <a:r>
              <a:rPr lang="fr-FR" sz="2200" dirty="0"/>
              <a:t>, éditeur mondial de logiciels </a:t>
            </a:r>
            <a:r>
              <a:rPr lang="fr-FR" sz="2200" dirty="0" smtClean="0"/>
              <a:t>bancaires basé en Irlande,  en vue d’élargir </a:t>
            </a:r>
            <a:r>
              <a:rPr lang="fr-FR" sz="2200" dirty="0"/>
              <a:t>l’offre de canaux numériques d’Orabank. Celle-ci entend renforcer ainsi sa présence dans les </a:t>
            </a:r>
            <a:r>
              <a:rPr lang="fr-FR" sz="2200" dirty="0" smtClean="0"/>
              <a:t>12 pays </a:t>
            </a:r>
            <a:r>
              <a:rPr lang="fr-FR" sz="2200" dirty="0"/>
              <a:t>où elle </a:t>
            </a:r>
            <a:r>
              <a:rPr lang="fr-FR" sz="2200" dirty="0" smtClean="0"/>
              <a:t>opère, grâce </a:t>
            </a:r>
            <a:r>
              <a:rPr lang="fr-FR" sz="2200" dirty="0"/>
              <a:t>à des solutions numériques innovantes plutôt que de miser sur la multiplication des agences</a:t>
            </a:r>
            <a:r>
              <a:rPr lang="fr-FR" sz="2200" dirty="0" smtClean="0"/>
              <a:t>.</a:t>
            </a:r>
          </a:p>
          <a:p>
            <a:pPr marL="0" indent="0" algn="just">
              <a:buNone/>
            </a:pPr>
            <a:endParaRPr lang="fr-FR" sz="2000" dirty="0" smtClean="0"/>
          </a:p>
          <a:p>
            <a:pPr marL="0" indent="0" algn="just">
              <a:buNone/>
            </a:pPr>
            <a:r>
              <a:rPr lang="fr-FR" sz="2600" dirty="0" smtClean="0"/>
              <a:t>- </a:t>
            </a:r>
            <a:r>
              <a:rPr lang="fr-FR" sz="2600" u="sng" dirty="0" smtClean="0"/>
              <a:t>COGEBANK</a:t>
            </a:r>
          </a:p>
          <a:p>
            <a:pPr algn="just">
              <a:buFont typeface="Wingdings" pitchFamily="2" charset="2"/>
              <a:buChar char="ü"/>
            </a:pPr>
            <a:endParaRPr lang="fr-FR" sz="2000" u="sng" dirty="0" smtClean="0"/>
          </a:p>
          <a:p>
            <a:pPr algn="just">
              <a:buFont typeface="Wingdings" pitchFamily="2" charset="2"/>
              <a:buChar char="ü"/>
            </a:pPr>
            <a:r>
              <a:rPr lang="fr-FR" sz="2200" dirty="0" smtClean="0"/>
              <a:t>Vient de dévoiler une nouvelle application mobile dans le cadre des efforts  </a:t>
            </a:r>
            <a:r>
              <a:rPr lang="fr-FR" sz="2200" dirty="0"/>
              <a:t>visant à soutenir les initiatives en cours pour encourager les Rwandais et les banques à adopter des installations numériques.</a:t>
            </a:r>
          </a:p>
          <a:p>
            <a:pPr marL="0" indent="0">
              <a:buNone/>
            </a:pPr>
            <a:r>
              <a:rPr lang="fr-FR" sz="2400" cap="all" dirty="0">
                <a:hlinkClick r:id="rId2" tooltip="Tweet on Twitter"/>
              </a:rPr>
              <a:t/>
            </a:r>
            <a:br>
              <a:rPr lang="fr-FR" sz="2400" cap="all" dirty="0">
                <a:hlinkClick r:id="rId2" tooltip="Tweet on Twitter"/>
              </a:rPr>
            </a:b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12</a:t>
            </a:fld>
            <a:endParaRPr lang="fr-FR"/>
          </a:p>
        </p:txBody>
      </p:sp>
      <p:pic>
        <p:nvPicPr>
          <p:cNvPr id="6" name="Image 5"/>
          <p:cNvPicPr/>
          <p:nvPr/>
        </p:nvPicPr>
        <p:blipFill>
          <a:blip r:embed="rId3"/>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10021261"/>
      </p:ext>
    </p:extLst>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pPr algn="just"/>
            <a:r>
              <a:rPr lang="fr-FR" sz="2800" b="1" dirty="0" smtClean="0"/>
              <a:t>ORANGE-Bank</a:t>
            </a:r>
            <a:r>
              <a:rPr lang="fr-FR" sz="2800" dirty="0" smtClean="0"/>
              <a:t>, est une banque entièrement numérique créée en 2017 par le géant français des télécoms, vient d’introduire dans l’UEMOA une  demande de licence bancaire.</a:t>
            </a:r>
          </a:p>
          <a:p>
            <a:pPr algn="just"/>
            <a:endParaRPr lang="fr-FR" sz="2800" dirty="0" smtClean="0"/>
          </a:p>
          <a:p>
            <a:pPr algn="just"/>
            <a:r>
              <a:rPr lang="fr-FR" sz="2800" dirty="0" smtClean="0"/>
              <a:t>Objectif? </a:t>
            </a:r>
          </a:p>
          <a:p>
            <a:pPr algn="just">
              <a:buFontTx/>
              <a:buChar char="-"/>
            </a:pPr>
            <a:endParaRPr lang="fr-FR" sz="2400" dirty="0" smtClean="0"/>
          </a:p>
          <a:p>
            <a:pPr algn="just">
              <a:buFontTx/>
              <a:buChar char="-"/>
            </a:pPr>
            <a:r>
              <a:rPr lang="fr-FR" sz="2400" dirty="0" smtClean="0"/>
              <a:t>Faire du retail </a:t>
            </a:r>
            <a:r>
              <a:rPr lang="fr-FR" sz="2400" dirty="0" err="1" smtClean="0"/>
              <a:t>banking</a:t>
            </a:r>
            <a:r>
              <a:rPr lang="fr-FR" sz="2400" dirty="0" smtClean="0"/>
              <a:t>, </a:t>
            </a:r>
          </a:p>
          <a:p>
            <a:pPr algn="just">
              <a:buFontTx/>
              <a:buChar char="-"/>
            </a:pPr>
            <a:endParaRPr lang="fr-FR" sz="2400" dirty="0" smtClean="0"/>
          </a:p>
          <a:p>
            <a:pPr algn="just">
              <a:buFontTx/>
              <a:buChar char="-"/>
            </a:pPr>
            <a:r>
              <a:rPr lang="fr-FR" sz="2400" dirty="0" smtClean="0"/>
              <a:t>Contribuer massivement à l’inclusion financière.</a:t>
            </a: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13</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58732453"/>
      </p:ext>
    </p:extLst>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pPr algn="just"/>
            <a:r>
              <a:rPr lang="fr-FR" sz="2800" dirty="0" smtClean="0"/>
              <a:t>Les statistiques de la BCEAO le confirment pour cette zone:</a:t>
            </a:r>
          </a:p>
          <a:p>
            <a:pPr algn="just">
              <a:buFontTx/>
              <a:buChar char="-"/>
            </a:pPr>
            <a:endParaRPr lang="fr-FR" sz="2400" dirty="0" smtClean="0"/>
          </a:p>
          <a:p>
            <a:pPr algn="just">
              <a:buFontTx/>
              <a:buChar char="-"/>
            </a:pPr>
            <a:r>
              <a:rPr lang="fr-FR" sz="2400" dirty="0" smtClean="0"/>
              <a:t>36.000.000 de souscripteurs de comptes de porte monnaie électronique,</a:t>
            </a:r>
          </a:p>
          <a:p>
            <a:pPr algn="just">
              <a:buFontTx/>
              <a:buChar char="-"/>
            </a:pPr>
            <a:endParaRPr lang="fr-FR" sz="2400" dirty="0" smtClean="0"/>
          </a:p>
          <a:p>
            <a:pPr algn="just">
              <a:buFontTx/>
              <a:buChar char="-"/>
            </a:pPr>
            <a:r>
              <a:rPr lang="fr-FR" sz="2400" dirty="0" smtClean="0"/>
              <a:t>2.000.000 d’opérations en moyenne par jour,</a:t>
            </a:r>
          </a:p>
          <a:p>
            <a:pPr algn="just">
              <a:buFontTx/>
              <a:buChar char="-"/>
            </a:pPr>
            <a:endParaRPr lang="fr-FR" sz="2400" dirty="0" smtClean="0"/>
          </a:p>
          <a:p>
            <a:pPr algn="just">
              <a:buFontTx/>
              <a:buChar char="-"/>
            </a:pPr>
            <a:r>
              <a:rPr lang="fr-FR" sz="2400" dirty="0" smtClean="0"/>
              <a:t>11.500 milliards de FCFA en volume de transactions,</a:t>
            </a:r>
          </a:p>
          <a:p>
            <a:pPr algn="just">
              <a:buFontTx/>
              <a:buChar char="-"/>
            </a:pPr>
            <a:endParaRPr lang="fr-FR" sz="2400" dirty="0" smtClean="0"/>
          </a:p>
          <a:p>
            <a:pPr algn="just">
              <a:buFontTx/>
              <a:buChar char="-"/>
            </a:pPr>
            <a:r>
              <a:rPr lang="fr-FR" sz="2400" dirty="0" smtClean="0"/>
              <a:t>Et même des IMF explorent l’utilisation des TIC</a:t>
            </a: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14</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74487352"/>
      </p:ext>
    </p:extLst>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just">
              <a:buNone/>
            </a:pPr>
            <a:r>
              <a:rPr lang="fr-FR" sz="2400" dirty="0" smtClean="0"/>
              <a:t>- En zone CEMAC 4250 Milliards de FCFA de transactions sur le mobile money,</a:t>
            </a:r>
          </a:p>
          <a:p>
            <a:pPr marL="0" indent="0" algn="just">
              <a:buNone/>
            </a:pPr>
            <a:endParaRPr lang="fr-FR" sz="2400" dirty="0" smtClean="0"/>
          </a:p>
          <a:p>
            <a:pPr marL="0" indent="0" algn="just">
              <a:buNone/>
            </a:pPr>
            <a:r>
              <a:rPr lang="fr-FR" sz="2400" dirty="0" smtClean="0"/>
              <a:t>- Ainsi </a:t>
            </a:r>
            <a:r>
              <a:rPr lang="fr-FR" sz="2400" dirty="0"/>
              <a:t>le mouvement amorcé semble irréversible, d’autant que l’on annonce que « </a:t>
            </a:r>
            <a:r>
              <a:rPr lang="fr-FR" sz="2400" b="1" dirty="0"/>
              <a:t>l’Afrique subsaharienne se rapproche du milliard d’abonnements sur la téléphonie mobile</a:t>
            </a:r>
            <a:r>
              <a:rPr lang="fr-FR" sz="2400" dirty="0"/>
              <a:t> ». </a:t>
            </a:r>
            <a:endParaRPr lang="fr-FR" sz="2400" dirty="0" smtClean="0"/>
          </a:p>
          <a:p>
            <a:pPr marL="0" indent="0" algn="just">
              <a:buNone/>
            </a:pPr>
            <a:endParaRPr lang="fr-FR" sz="2400" dirty="0" smtClean="0"/>
          </a:p>
          <a:p>
            <a:pPr marL="0" indent="0" algn="just">
              <a:buNone/>
            </a:pPr>
            <a:r>
              <a:rPr lang="fr-FR" sz="2400" dirty="0" smtClean="0"/>
              <a:t>- Le combat sera inégal dit-on entre banque traditionnelle et banque numérique.</a:t>
            </a:r>
            <a:endParaRPr lang="fr-FR" sz="2400" dirty="0"/>
          </a:p>
          <a:p>
            <a:pPr algn="just"/>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15</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64165374"/>
      </p:ext>
    </p:extLst>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endParaRPr lang="fr-FR" sz="3600" b="1" dirty="0" smtClean="0"/>
          </a:p>
          <a:p>
            <a:pPr marL="0" indent="0" algn="ctr">
              <a:buNone/>
            </a:pPr>
            <a:endParaRPr lang="fr-FR" sz="2800" b="1" dirty="0" smtClean="0">
              <a:solidFill>
                <a:srgbClr val="C00000"/>
              </a:solidFill>
            </a:endParaRPr>
          </a:p>
          <a:p>
            <a:pPr marL="0" indent="0" algn="ctr">
              <a:buNone/>
            </a:pPr>
            <a:endParaRPr lang="fr-FR" sz="2800" b="1" dirty="0">
              <a:solidFill>
                <a:srgbClr val="C00000"/>
              </a:solidFill>
            </a:endParaRPr>
          </a:p>
          <a:p>
            <a:pPr marL="0" indent="0" algn="ctr">
              <a:buNone/>
            </a:pPr>
            <a:r>
              <a:rPr lang="fr-FR" sz="2800" b="1" dirty="0" smtClean="0">
                <a:solidFill>
                  <a:srgbClr val="C00000"/>
                </a:solidFill>
              </a:rPr>
              <a:t>« Il y a donc de nouveaux enjeux</a:t>
            </a:r>
          </a:p>
          <a:p>
            <a:pPr marL="0" indent="0" algn="ctr">
              <a:buNone/>
            </a:pPr>
            <a:r>
              <a:rPr lang="fr-FR" sz="2800" b="1" dirty="0" smtClean="0">
                <a:solidFill>
                  <a:srgbClr val="C00000"/>
                </a:solidFill>
              </a:rPr>
              <a:t>pour la banque africaine ».</a:t>
            </a:r>
            <a:endParaRPr lang="fr-FR" sz="2800" b="1" dirty="0">
              <a:solidFill>
                <a:srgbClr val="C00000"/>
              </a:solidFill>
            </a:endParaRP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16</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82098386"/>
      </p:ext>
    </p:extLst>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Autofit/>
          </a:bodyPr>
          <a:lstStyle/>
          <a:p>
            <a:pPr lvl="0" algn="just"/>
            <a:r>
              <a:rPr lang="fr-FR" sz="2800" u="sng" dirty="0"/>
              <a:t>Nouveaux enjeux pour la banque et impératif d’innovation </a:t>
            </a:r>
            <a:endParaRPr lang="fr-FR" sz="2800" dirty="0"/>
          </a:p>
          <a:p>
            <a:pPr algn="just">
              <a:buFontTx/>
              <a:buChar char="-"/>
            </a:pPr>
            <a:endParaRPr lang="fr-FR" sz="2800" dirty="0" smtClean="0"/>
          </a:p>
          <a:p>
            <a:pPr algn="just">
              <a:buFontTx/>
              <a:buChar char="-"/>
            </a:pPr>
            <a:r>
              <a:rPr lang="fr-FR" sz="2400" dirty="0" smtClean="0"/>
              <a:t>Paul </a:t>
            </a:r>
            <a:r>
              <a:rPr lang="fr-FR" sz="2400" dirty="0"/>
              <a:t>DERREUMAUX </a:t>
            </a:r>
            <a:r>
              <a:rPr lang="fr-FR" sz="2400" dirty="0" smtClean="0"/>
              <a:t>présente la révolution numérique comme:</a:t>
            </a:r>
          </a:p>
          <a:p>
            <a:pPr algn="just">
              <a:buFont typeface="Wingdings" pitchFamily="2" charset="2"/>
              <a:buChar char="ü"/>
            </a:pPr>
            <a:endParaRPr lang="fr-FR" sz="2800" dirty="0" smtClean="0"/>
          </a:p>
          <a:p>
            <a:pPr algn="just">
              <a:buFont typeface="Wingdings" pitchFamily="2" charset="2"/>
              <a:buChar char="ü"/>
            </a:pPr>
            <a:r>
              <a:rPr lang="fr-FR" sz="2000" dirty="0" smtClean="0"/>
              <a:t>«</a:t>
            </a:r>
            <a:r>
              <a:rPr lang="fr-FR" sz="2000" dirty="0"/>
              <a:t> </a:t>
            </a:r>
            <a:r>
              <a:rPr lang="fr-FR" sz="2000" b="1" dirty="0" smtClean="0"/>
              <a:t>un </a:t>
            </a:r>
            <a:r>
              <a:rPr lang="fr-FR" sz="2000" b="1" dirty="0"/>
              <a:t>grand champ d’innovations et de modernisations supplémentaires </a:t>
            </a:r>
            <a:r>
              <a:rPr lang="fr-FR" sz="2000" dirty="0"/>
              <a:t>». </a:t>
            </a:r>
            <a:endParaRPr lang="fr-FR" sz="2000" dirty="0" smtClean="0"/>
          </a:p>
          <a:p>
            <a:pPr marL="0" indent="0" algn="just">
              <a:buNone/>
            </a:pPr>
            <a:endParaRPr lang="fr-FR" sz="2000" dirty="0" smtClean="0"/>
          </a:p>
          <a:p>
            <a:pPr algn="just">
              <a:buFontTx/>
              <a:buChar char="-"/>
            </a:pPr>
            <a:r>
              <a:rPr lang="fr-FR" sz="2400" dirty="0" smtClean="0"/>
              <a:t>Dhafer </a:t>
            </a:r>
            <a:r>
              <a:rPr lang="fr-FR" sz="2400" dirty="0"/>
              <a:t>SAIDANE dit la même chose en </a:t>
            </a:r>
            <a:r>
              <a:rPr lang="fr-FR" sz="2400" dirty="0" smtClean="0"/>
              <a:t>parlant:</a:t>
            </a:r>
          </a:p>
          <a:p>
            <a:pPr algn="just">
              <a:buFont typeface="Wingdings" pitchFamily="2" charset="2"/>
              <a:buChar char="ü"/>
            </a:pPr>
            <a:endParaRPr lang="fr-FR" sz="2000" dirty="0" smtClean="0"/>
          </a:p>
          <a:p>
            <a:pPr algn="just">
              <a:buFont typeface="Wingdings" pitchFamily="2" charset="2"/>
              <a:buChar char="ü"/>
            </a:pPr>
            <a:r>
              <a:rPr lang="fr-FR" sz="2000" dirty="0" smtClean="0"/>
              <a:t>d’un </a:t>
            </a:r>
            <a:r>
              <a:rPr lang="fr-FR" sz="2000" dirty="0"/>
              <a:t>« </a:t>
            </a:r>
            <a:r>
              <a:rPr lang="fr-FR" sz="2000" b="1" dirty="0"/>
              <a:t>appétit sans limite du numérique </a:t>
            </a:r>
            <a:r>
              <a:rPr lang="fr-FR" sz="2000" dirty="0"/>
              <a:t>». </a:t>
            </a:r>
          </a:p>
          <a:p>
            <a:pPr marL="0" indent="0" algn="just">
              <a:buNone/>
            </a:pPr>
            <a:endParaRPr lang="fr-FR" sz="2000" dirty="0"/>
          </a:p>
        </p:txBody>
      </p:sp>
      <p:pic>
        <p:nvPicPr>
          <p:cNvPr id="4" name="Image 3"/>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
        <p:nvSpPr>
          <p:cNvPr id="5" name="Espace réservé du pied de page 4"/>
          <p:cNvSpPr>
            <a:spLocks noGrp="1"/>
          </p:cNvSpPr>
          <p:nvPr>
            <p:ph type="ftr" sz="quarter" idx="11"/>
          </p:nvPr>
        </p:nvSpPr>
        <p:spPr/>
        <p:txBody>
          <a:bodyPr/>
          <a:lstStyle/>
          <a:p>
            <a:r>
              <a:rPr lang="fr-FR" smtClean="0"/>
              <a:t>demain commence aujourd'hui</a:t>
            </a:r>
            <a:endParaRPr lang="fr-FR"/>
          </a:p>
        </p:txBody>
      </p:sp>
      <p:sp>
        <p:nvSpPr>
          <p:cNvPr id="6" name="Espace réservé du numéro de diapositive 5"/>
          <p:cNvSpPr>
            <a:spLocks noGrp="1"/>
          </p:cNvSpPr>
          <p:nvPr>
            <p:ph type="sldNum" sz="quarter" idx="12"/>
          </p:nvPr>
        </p:nvSpPr>
        <p:spPr/>
        <p:txBody>
          <a:bodyPr/>
          <a:lstStyle/>
          <a:p>
            <a:fld id="{D1B771CA-1E00-478D-BD4A-1A058EBFF61F}" type="slidenum">
              <a:rPr lang="fr-FR" smtClean="0"/>
              <a:pPr/>
              <a:t>17</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999814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pPr marL="0" indent="0" algn="just">
              <a:buNone/>
            </a:pPr>
            <a:r>
              <a:rPr lang="fr-FR" sz="2400" dirty="0" smtClean="0"/>
              <a:t>- Cette situation a certes accélérer l’inclusion financière, mais a aussi  interpellé </a:t>
            </a:r>
            <a:r>
              <a:rPr lang="fr-FR" sz="2400" dirty="0"/>
              <a:t>les banques sur leur « </a:t>
            </a:r>
            <a:r>
              <a:rPr lang="fr-FR" sz="2400" b="1" dirty="0"/>
              <a:t>demain numérique</a:t>
            </a:r>
            <a:r>
              <a:rPr lang="fr-FR" sz="2400" dirty="0"/>
              <a:t> », </a:t>
            </a:r>
            <a:r>
              <a:rPr lang="fr-FR" sz="2400" dirty="0" smtClean="0"/>
              <a:t>qui a même « </a:t>
            </a:r>
            <a:r>
              <a:rPr lang="fr-FR" sz="2400" b="1" dirty="0" smtClean="0"/>
              <a:t>commencé </a:t>
            </a:r>
            <a:r>
              <a:rPr lang="fr-FR" sz="2400" b="1" dirty="0"/>
              <a:t>aujourd’hui</a:t>
            </a:r>
            <a:r>
              <a:rPr lang="fr-FR" sz="2400" dirty="0"/>
              <a:t> </a:t>
            </a:r>
            <a:r>
              <a:rPr lang="fr-FR" sz="2400" dirty="0" smtClean="0"/>
              <a:t>».</a:t>
            </a:r>
          </a:p>
          <a:p>
            <a:pPr marL="0" indent="0" algn="just">
              <a:buNone/>
            </a:pPr>
            <a:endParaRPr lang="fr-FR" sz="2400" dirty="0" smtClean="0"/>
          </a:p>
          <a:p>
            <a:pPr marL="0" indent="0" algn="just">
              <a:buNone/>
            </a:pPr>
            <a:r>
              <a:rPr lang="fr-FR" sz="2400" dirty="0" smtClean="0"/>
              <a:t>- La </a:t>
            </a:r>
            <a:r>
              <a:rPr lang="fr-FR" sz="2400" dirty="0"/>
              <a:t>numérisation de la banque semble donc suivre un processus devenu irréversible, garant de sa survie, avec comme conséquences attendues</a:t>
            </a:r>
            <a:r>
              <a:rPr lang="fr-FR" sz="2400" dirty="0" smtClean="0"/>
              <a:t>:</a:t>
            </a:r>
          </a:p>
          <a:p>
            <a:pPr algn="just">
              <a:buFont typeface="Wingdings" pitchFamily="2" charset="2"/>
              <a:buChar char="ü"/>
            </a:pPr>
            <a:endParaRPr lang="fr-FR" sz="2000" dirty="0" smtClean="0"/>
          </a:p>
          <a:p>
            <a:pPr algn="just">
              <a:buFont typeface="Wingdings" pitchFamily="2" charset="2"/>
              <a:buChar char="ü"/>
            </a:pPr>
            <a:r>
              <a:rPr lang="fr-FR" sz="2000" dirty="0" smtClean="0"/>
              <a:t>l’autonomie </a:t>
            </a:r>
            <a:r>
              <a:rPr lang="fr-FR" sz="2000" dirty="0"/>
              <a:t>inédite des clients</a:t>
            </a:r>
            <a:r>
              <a:rPr lang="fr-FR" sz="2000" dirty="0" smtClean="0"/>
              <a:t>,</a:t>
            </a:r>
          </a:p>
          <a:p>
            <a:pPr algn="just">
              <a:buFont typeface="Wingdings" pitchFamily="2" charset="2"/>
              <a:buChar char="ü"/>
            </a:pPr>
            <a:endParaRPr lang="fr-FR" sz="2000" dirty="0" smtClean="0"/>
          </a:p>
          <a:p>
            <a:pPr algn="just">
              <a:buFont typeface="Wingdings" pitchFamily="2" charset="2"/>
              <a:buChar char="ü"/>
            </a:pPr>
            <a:r>
              <a:rPr lang="fr-FR" sz="2000" dirty="0" smtClean="0"/>
              <a:t>Une </a:t>
            </a:r>
            <a:r>
              <a:rPr lang="fr-FR" sz="2000" dirty="0"/>
              <a:t>nouvelles approche commerciale des banques pour continuer à servir les clients, car les produits doivent aller aux clients et non l’inverse. </a:t>
            </a:r>
          </a:p>
          <a:p>
            <a:pPr marL="0" indent="0" algn="just">
              <a:buNone/>
            </a:pPr>
            <a:endParaRPr lang="fr-FR" sz="2000" dirty="0"/>
          </a:p>
          <a:p>
            <a:pPr marL="0" indent="0" algn="just">
              <a:buNone/>
            </a:pPr>
            <a:endParaRPr lang="fr-FR" sz="2600" dirty="0"/>
          </a:p>
          <a:p>
            <a:pPr marL="0" indent="0" algn="just">
              <a:buNone/>
            </a:pPr>
            <a:endParaRPr lang="fr-FR" sz="2600" dirty="0"/>
          </a:p>
          <a:p>
            <a:endParaRPr lang="fr-FR" dirty="0"/>
          </a:p>
        </p:txBody>
      </p:sp>
      <p:pic>
        <p:nvPicPr>
          <p:cNvPr id="4" name="Image 3"/>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
        <p:nvSpPr>
          <p:cNvPr id="5" name="Espace réservé du pied de page 4"/>
          <p:cNvSpPr>
            <a:spLocks noGrp="1"/>
          </p:cNvSpPr>
          <p:nvPr>
            <p:ph type="ftr" sz="quarter" idx="11"/>
          </p:nvPr>
        </p:nvSpPr>
        <p:spPr/>
        <p:txBody>
          <a:bodyPr/>
          <a:lstStyle/>
          <a:p>
            <a:r>
              <a:rPr lang="fr-FR" smtClean="0"/>
              <a:t>demain commence aujourd'hui</a:t>
            </a:r>
            <a:endParaRPr lang="fr-FR"/>
          </a:p>
        </p:txBody>
      </p:sp>
      <p:sp>
        <p:nvSpPr>
          <p:cNvPr id="6" name="Espace réservé du numéro de diapositive 5"/>
          <p:cNvSpPr>
            <a:spLocks noGrp="1"/>
          </p:cNvSpPr>
          <p:nvPr>
            <p:ph type="sldNum" sz="quarter" idx="12"/>
          </p:nvPr>
        </p:nvSpPr>
        <p:spPr/>
        <p:txBody>
          <a:bodyPr/>
          <a:lstStyle/>
          <a:p>
            <a:fld id="{D1B771CA-1E00-478D-BD4A-1A058EBFF61F}" type="slidenum">
              <a:rPr lang="fr-FR" smtClean="0"/>
              <a:pPr/>
              <a:t>18</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457616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buFont typeface="Wingdings" pitchFamily="2" charset="2"/>
              <a:buChar char="ü"/>
            </a:pPr>
            <a:r>
              <a:rPr lang="fr-FR" sz="2000" dirty="0" smtClean="0"/>
              <a:t>Ce qui commande un </a:t>
            </a:r>
            <a:r>
              <a:rPr lang="fr-FR" sz="2000" dirty="0"/>
              <a:t>renforcement des capacités des agents du </a:t>
            </a:r>
            <a:r>
              <a:rPr lang="fr-FR" sz="2000" b="1" dirty="0"/>
              <a:t>front comme du back office,</a:t>
            </a:r>
            <a:r>
              <a:rPr lang="fr-FR" sz="2000" dirty="0"/>
              <a:t> pour les rendre aptes à conduire un projet de transformation digitale, et s’assurer de son succès dans le temps, et faire face à « l’appétit sans limites du numérique </a:t>
            </a:r>
            <a:r>
              <a:rPr lang="fr-FR" sz="2000" dirty="0" smtClean="0"/>
              <a:t>».</a:t>
            </a:r>
          </a:p>
          <a:p>
            <a:pPr marL="0" indent="0" algn="just">
              <a:buNone/>
            </a:pPr>
            <a:endParaRPr lang="fr-FR" sz="2000" b="1" dirty="0" smtClean="0"/>
          </a:p>
          <a:p>
            <a:pPr marL="0" indent="0" algn="ctr">
              <a:buNone/>
            </a:pPr>
            <a:r>
              <a:rPr lang="fr-FR" sz="2800" b="1" dirty="0" smtClean="0"/>
              <a:t>Au Bénin on dit:</a:t>
            </a:r>
          </a:p>
          <a:p>
            <a:pPr marL="0" indent="0" algn="ctr">
              <a:buNone/>
            </a:pPr>
            <a:r>
              <a:rPr lang="fr-FR" sz="2800" b="1" dirty="0" smtClean="0">
                <a:solidFill>
                  <a:srgbClr val="C00000"/>
                </a:solidFill>
              </a:rPr>
              <a:t>«</a:t>
            </a:r>
            <a:r>
              <a:rPr lang="fr-FR" sz="2800" b="1" dirty="0">
                <a:solidFill>
                  <a:srgbClr val="C00000"/>
                </a:solidFill>
              </a:rPr>
              <a:t> Quand le rythme de la musique change, </a:t>
            </a:r>
          </a:p>
          <a:p>
            <a:pPr marL="0" indent="0" algn="ctr">
              <a:buNone/>
            </a:pPr>
            <a:r>
              <a:rPr lang="fr-FR" sz="2800" b="1" dirty="0">
                <a:solidFill>
                  <a:srgbClr val="C00000"/>
                </a:solidFill>
              </a:rPr>
              <a:t>les pas de danse aussi doivent aussi changer »!</a:t>
            </a:r>
          </a:p>
          <a:p>
            <a:pPr marL="0" indent="0" algn="just">
              <a:buNone/>
            </a:pPr>
            <a:endParaRPr lang="fr-FR" sz="2000" b="1" dirty="0"/>
          </a:p>
          <a:p>
            <a:pPr marL="0" indent="0" algn="just">
              <a:buNone/>
            </a:pPr>
            <a:endParaRPr lang="fr-FR" sz="2000" dirty="0"/>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19</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19340043"/>
      </p:ext>
    </p:extLst>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dirty="0" smtClean="0"/>
              <a:t>Plutôt que de parler de banque « numérique », nous devions dire banque « digitale ».</a:t>
            </a:r>
          </a:p>
          <a:p>
            <a:pPr algn="just"/>
            <a:endParaRPr lang="fr-FR" sz="2800" dirty="0" smtClean="0"/>
          </a:p>
          <a:p>
            <a:pPr algn="just"/>
            <a:r>
              <a:rPr lang="fr-FR" sz="2800" dirty="0" smtClean="0"/>
              <a:t>C’est la technologie du « numérique » qui a permis la création de la banque « digitale ». </a:t>
            </a:r>
          </a:p>
          <a:p>
            <a:pPr algn="just"/>
            <a:endParaRPr lang="fr-FR" sz="2800" dirty="0" smtClean="0"/>
          </a:p>
          <a:p>
            <a:pPr algn="just"/>
            <a:r>
              <a:rPr lang="fr-FR" sz="2800" dirty="0" smtClean="0"/>
              <a:t>Mais certains parlent de banque « numérique » pour l’opposer à la banque « traditionnelle ».</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38597337"/>
      </p:ext>
    </p:extLst>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800" b="1" dirty="0" smtClean="0">
              <a:solidFill>
                <a:srgbClr val="C00000"/>
              </a:solidFill>
            </a:endParaRPr>
          </a:p>
          <a:p>
            <a:pPr marL="0" indent="0" algn="ctr">
              <a:buNone/>
            </a:pPr>
            <a:endParaRPr lang="fr-FR" sz="2800" b="1" dirty="0">
              <a:solidFill>
                <a:srgbClr val="C00000"/>
              </a:solidFill>
            </a:endParaRPr>
          </a:p>
          <a:p>
            <a:pPr marL="0" indent="0" algn="ctr">
              <a:buNone/>
            </a:pPr>
            <a:endParaRPr lang="fr-FR" sz="2800" b="1" dirty="0" smtClean="0">
              <a:solidFill>
                <a:srgbClr val="C00000"/>
              </a:solidFill>
            </a:endParaRPr>
          </a:p>
          <a:p>
            <a:pPr marL="0" indent="0" algn="ctr">
              <a:buNone/>
            </a:pPr>
            <a:endParaRPr lang="fr-FR" sz="2800" b="1" dirty="0" smtClean="0">
              <a:solidFill>
                <a:srgbClr val="C00000"/>
              </a:solidFill>
            </a:endParaRPr>
          </a:p>
          <a:p>
            <a:pPr marL="0" indent="0" algn="ctr">
              <a:buNone/>
            </a:pPr>
            <a:r>
              <a:rPr lang="fr-FR" sz="2800" b="1" dirty="0" smtClean="0">
                <a:solidFill>
                  <a:srgbClr val="C00000"/>
                </a:solidFill>
              </a:rPr>
              <a:t>II. </a:t>
            </a:r>
            <a:r>
              <a:rPr lang="fr-FR" sz="2800" b="1" u="sng" dirty="0" smtClean="0">
                <a:solidFill>
                  <a:srgbClr val="C00000"/>
                </a:solidFill>
              </a:rPr>
              <a:t>Risques, avantages et inconvénients</a:t>
            </a:r>
          </a:p>
          <a:p>
            <a:pPr marL="0" indent="0" algn="ctr">
              <a:buNone/>
            </a:pPr>
            <a:r>
              <a:rPr lang="fr-FR" sz="2800" b="1" u="sng" dirty="0" smtClean="0">
                <a:solidFill>
                  <a:srgbClr val="C00000"/>
                </a:solidFill>
              </a:rPr>
              <a:t>de la banque numérique</a:t>
            </a:r>
            <a:r>
              <a:rPr lang="fr-FR" sz="2800" dirty="0" smtClean="0">
                <a:solidFill>
                  <a:srgbClr val="C00000"/>
                </a:solidFill>
              </a:rPr>
              <a:t>?</a:t>
            </a:r>
            <a:endParaRPr lang="fr-FR" sz="2800" dirty="0">
              <a:solidFill>
                <a:srgbClr val="C00000"/>
              </a:solidFill>
            </a:endParaRP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20</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08494005"/>
      </p:ext>
    </p:extLst>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400" b="1" dirty="0" smtClean="0">
              <a:solidFill>
                <a:srgbClr val="C00000"/>
              </a:solidFill>
            </a:endParaRPr>
          </a:p>
          <a:p>
            <a:pPr marL="0" indent="0" algn="ctr">
              <a:buNone/>
            </a:pPr>
            <a:endParaRPr lang="fr-FR" sz="2400" b="1" dirty="0">
              <a:solidFill>
                <a:srgbClr val="C00000"/>
              </a:solidFill>
            </a:endParaRPr>
          </a:p>
          <a:p>
            <a:pPr marL="0" indent="0" algn="ctr">
              <a:buNone/>
            </a:pPr>
            <a:endParaRPr lang="fr-FR" sz="2400" b="1" dirty="0" smtClean="0">
              <a:solidFill>
                <a:srgbClr val="C00000"/>
              </a:solidFill>
            </a:endParaRPr>
          </a:p>
          <a:p>
            <a:pPr marL="0" indent="0" algn="ctr">
              <a:buNone/>
            </a:pPr>
            <a:endParaRPr lang="fr-FR" sz="2400" b="1" dirty="0">
              <a:solidFill>
                <a:srgbClr val="C00000"/>
              </a:solidFill>
            </a:endParaRPr>
          </a:p>
          <a:p>
            <a:pPr marL="0" indent="0" algn="ctr">
              <a:buNone/>
            </a:pPr>
            <a:r>
              <a:rPr lang="fr-FR" sz="2400" b="1" dirty="0" smtClean="0">
                <a:solidFill>
                  <a:srgbClr val="C00000"/>
                </a:solidFill>
              </a:rPr>
              <a:t>II.1. </a:t>
            </a:r>
            <a:r>
              <a:rPr lang="fr-FR" sz="2400" b="1" u="sng" dirty="0" smtClean="0">
                <a:solidFill>
                  <a:srgbClr val="C00000"/>
                </a:solidFill>
              </a:rPr>
              <a:t>Risques dans la banque numérique</a:t>
            </a:r>
            <a:endParaRPr lang="fr-FR" sz="2400" b="1" u="sng" dirty="0">
              <a:solidFill>
                <a:srgbClr val="C00000"/>
              </a:solidFill>
            </a:endParaRP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21</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54615411"/>
      </p:ext>
    </p:extLst>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u="sng" dirty="0" smtClean="0"/>
              <a:t>Les </a:t>
            </a:r>
            <a:r>
              <a:rPr lang="fr-FR" sz="2800" u="sng" dirty="0"/>
              <a:t>risques</a:t>
            </a:r>
          </a:p>
          <a:p>
            <a:pPr algn="just">
              <a:buFont typeface="Wingdings" pitchFamily="2" charset="2"/>
              <a:buChar char="ü"/>
            </a:pPr>
            <a:endParaRPr lang="fr-FR" sz="2400" dirty="0"/>
          </a:p>
          <a:p>
            <a:pPr marL="0" indent="0" algn="just">
              <a:buNone/>
            </a:pPr>
            <a:r>
              <a:rPr lang="fr-FR" sz="2400" dirty="0"/>
              <a:t>- Des risques nouveaux, qui vont apparaître: risques techniques, risques humains, donc opérationnels,</a:t>
            </a:r>
          </a:p>
          <a:p>
            <a:pPr algn="just">
              <a:buFont typeface="Wingdings" pitchFamily="2" charset="2"/>
              <a:buChar char="ü"/>
            </a:pPr>
            <a:endParaRPr lang="fr-FR" sz="2400" dirty="0"/>
          </a:p>
          <a:p>
            <a:pPr marL="0" indent="0" algn="just">
              <a:buNone/>
            </a:pPr>
            <a:r>
              <a:rPr lang="fr-FR" sz="2400" dirty="0"/>
              <a:t>- Mais surtout un risque systémique: la </a:t>
            </a:r>
            <a:r>
              <a:rPr lang="fr-FR" sz="2400" b="1" dirty="0"/>
              <a:t>cybercriminalité</a:t>
            </a:r>
            <a:r>
              <a:rPr lang="fr-FR" sz="2400" dirty="0"/>
              <a:t>,  qui est  </a:t>
            </a:r>
            <a:r>
              <a:rPr lang="fr-FR" sz="2400" b="1" dirty="0"/>
              <a:t>l’usage courant de toute forme d’infraction, réalisée au moyen des réseaux informatiques ou de systèmes d’information, dans le but de porter atteinte aux données ou aux systèmes d’une institution</a:t>
            </a:r>
            <a:r>
              <a:rPr lang="fr-FR" sz="2400" dirty="0"/>
              <a:t>. </a:t>
            </a:r>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22</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160927"/>
      </p:ext>
    </p:extLst>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r>
              <a:rPr lang="fr-FR" sz="2400" dirty="0" smtClean="0"/>
              <a:t>- </a:t>
            </a:r>
            <a:r>
              <a:rPr lang="fr-FR" sz="2400" u="sng" dirty="0" smtClean="0"/>
              <a:t>S’agissant des risques, le contrôle interne aura la tâche de</a:t>
            </a:r>
            <a:r>
              <a:rPr lang="fr-FR" sz="2400" dirty="0" smtClean="0"/>
              <a:t>:</a:t>
            </a:r>
          </a:p>
          <a:p>
            <a:pPr marL="0" indent="0" algn="just">
              <a:buNone/>
            </a:pPr>
            <a:endParaRPr lang="fr-FR" sz="2800" dirty="0" smtClean="0"/>
          </a:p>
          <a:p>
            <a:pPr>
              <a:buFont typeface="Wingdings" pitchFamily="2" charset="2"/>
              <a:buChar char="ü"/>
            </a:pPr>
            <a:r>
              <a:rPr lang="fr-FR" sz="2000" dirty="0" smtClean="0"/>
              <a:t>D’en faire un recensement exhaustif, </a:t>
            </a:r>
          </a:p>
          <a:p>
            <a:pPr>
              <a:buFontTx/>
              <a:buChar char="-"/>
            </a:pPr>
            <a:endParaRPr lang="fr-FR" sz="2000" dirty="0" smtClean="0"/>
          </a:p>
          <a:p>
            <a:pPr>
              <a:buFont typeface="Wingdings" pitchFamily="2" charset="2"/>
              <a:buChar char="ü"/>
            </a:pPr>
            <a:r>
              <a:rPr lang="fr-FR" sz="2000" dirty="0" smtClean="0"/>
              <a:t>D’en assurer la prévention aussi, de la même manière que pour les autres risques. </a:t>
            </a:r>
            <a:endParaRPr lang="fr-FR" sz="20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23</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91537629"/>
      </p:ext>
    </p:extLst>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400" b="1" dirty="0" smtClean="0">
              <a:solidFill>
                <a:srgbClr val="C00000"/>
              </a:solidFill>
            </a:endParaRPr>
          </a:p>
          <a:p>
            <a:pPr marL="0" indent="0" algn="ctr">
              <a:buNone/>
            </a:pPr>
            <a:endParaRPr lang="fr-FR" sz="2400" b="1" dirty="0">
              <a:solidFill>
                <a:srgbClr val="C00000"/>
              </a:solidFill>
            </a:endParaRPr>
          </a:p>
          <a:p>
            <a:pPr marL="0" indent="0" algn="ctr">
              <a:buNone/>
            </a:pPr>
            <a:endParaRPr lang="fr-FR" sz="2400" b="1" dirty="0" smtClean="0">
              <a:solidFill>
                <a:srgbClr val="C00000"/>
              </a:solidFill>
            </a:endParaRPr>
          </a:p>
          <a:p>
            <a:pPr marL="0" indent="0" algn="ctr">
              <a:buNone/>
            </a:pPr>
            <a:endParaRPr lang="fr-FR" sz="2400" b="1" dirty="0">
              <a:solidFill>
                <a:srgbClr val="C00000"/>
              </a:solidFill>
            </a:endParaRPr>
          </a:p>
          <a:p>
            <a:pPr marL="0" indent="0" algn="ctr">
              <a:buNone/>
            </a:pPr>
            <a:r>
              <a:rPr lang="fr-FR" sz="2400" b="1" dirty="0" smtClean="0">
                <a:solidFill>
                  <a:srgbClr val="C00000"/>
                </a:solidFill>
              </a:rPr>
              <a:t>II.2. </a:t>
            </a:r>
            <a:r>
              <a:rPr lang="fr-FR" sz="2400" b="1" u="sng" dirty="0" smtClean="0">
                <a:solidFill>
                  <a:srgbClr val="C00000"/>
                </a:solidFill>
              </a:rPr>
              <a:t>Avantages de la banque numérique</a:t>
            </a:r>
            <a:endParaRPr lang="fr-FR" sz="2400" b="1" u="sng" dirty="0">
              <a:solidFill>
                <a:srgbClr val="C00000"/>
              </a:solidFill>
            </a:endParaRP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24</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1886098"/>
      </p:ext>
    </p:extLst>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r>
              <a:rPr lang="fr-FR" sz="2800" u="sng" dirty="0" smtClean="0"/>
              <a:t>Avantages </a:t>
            </a:r>
          </a:p>
          <a:p>
            <a:pPr algn="just">
              <a:buFontTx/>
              <a:buChar char="-"/>
            </a:pPr>
            <a:endParaRPr lang="fr-FR" sz="2400" dirty="0" smtClean="0"/>
          </a:p>
          <a:p>
            <a:pPr algn="just">
              <a:buFontTx/>
              <a:buChar char="-"/>
            </a:pPr>
            <a:r>
              <a:rPr lang="fr-FR" sz="2400" dirty="0" smtClean="0"/>
              <a:t>Réduction des coûts d’exploitation pour la banque (effectifs, agences),</a:t>
            </a:r>
          </a:p>
          <a:p>
            <a:pPr algn="just">
              <a:buFontTx/>
              <a:buChar char="-"/>
            </a:pPr>
            <a:endParaRPr lang="fr-FR" sz="2400" dirty="0" smtClean="0"/>
          </a:p>
          <a:p>
            <a:pPr algn="just">
              <a:buFontTx/>
              <a:buChar char="-"/>
            </a:pPr>
            <a:r>
              <a:rPr lang="fr-FR" sz="2400" dirty="0" smtClean="0"/>
              <a:t>Garantie aussi d’une </a:t>
            </a:r>
            <a:r>
              <a:rPr lang="fr-FR" sz="2400" dirty="0"/>
              <a:t>génération de </a:t>
            </a:r>
            <a:r>
              <a:rPr lang="fr-FR" sz="2400" dirty="0" smtClean="0"/>
              <a:t>revenus, avec la promotion des produits innovants (service de prêts rapides), </a:t>
            </a:r>
          </a:p>
          <a:p>
            <a:pPr algn="just">
              <a:buFontTx/>
              <a:buChar char="-"/>
            </a:pPr>
            <a:endParaRPr lang="fr-FR" sz="2400" dirty="0" smtClean="0"/>
          </a:p>
          <a:p>
            <a:pPr algn="just">
              <a:buFontTx/>
              <a:buChar char="-"/>
            </a:pPr>
            <a:r>
              <a:rPr lang="fr-FR" sz="2400" dirty="0" smtClean="0"/>
              <a:t>L’autonomisation des clients et donc le transfert de certains risques sur le client (déresponsabilisation du banquier sur certains aspects). </a:t>
            </a: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25</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7542331"/>
      </p:ext>
    </p:extLst>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endParaRPr lang="fr-FR" sz="2400" b="1" dirty="0" smtClean="0">
              <a:solidFill>
                <a:srgbClr val="C00000"/>
              </a:solidFill>
            </a:endParaRPr>
          </a:p>
          <a:p>
            <a:pPr marL="0" indent="0" algn="ctr">
              <a:buNone/>
            </a:pPr>
            <a:endParaRPr lang="fr-FR" sz="2400" b="1" dirty="0">
              <a:solidFill>
                <a:srgbClr val="C00000"/>
              </a:solidFill>
            </a:endParaRPr>
          </a:p>
          <a:p>
            <a:pPr marL="0" indent="0" algn="ctr">
              <a:buNone/>
            </a:pPr>
            <a:endParaRPr lang="fr-FR" sz="2400" b="1" dirty="0" smtClean="0">
              <a:solidFill>
                <a:srgbClr val="C00000"/>
              </a:solidFill>
            </a:endParaRPr>
          </a:p>
          <a:p>
            <a:pPr marL="0" indent="0" algn="ctr">
              <a:buNone/>
            </a:pPr>
            <a:endParaRPr lang="fr-FR" sz="2400" b="1" dirty="0">
              <a:solidFill>
                <a:srgbClr val="C00000"/>
              </a:solidFill>
            </a:endParaRPr>
          </a:p>
          <a:p>
            <a:pPr marL="0" indent="0" algn="ctr">
              <a:buNone/>
            </a:pPr>
            <a:r>
              <a:rPr lang="fr-FR" sz="2400" b="1" dirty="0" smtClean="0">
                <a:solidFill>
                  <a:srgbClr val="C00000"/>
                </a:solidFill>
              </a:rPr>
              <a:t>II.3. </a:t>
            </a:r>
            <a:r>
              <a:rPr lang="fr-FR" sz="2400" b="1" u="sng" dirty="0" smtClean="0">
                <a:solidFill>
                  <a:srgbClr val="C00000"/>
                </a:solidFill>
              </a:rPr>
              <a:t>Inconvénients de la banque numérique</a:t>
            </a:r>
            <a:endParaRPr lang="fr-FR" sz="2400" b="1" u="sng" dirty="0">
              <a:solidFill>
                <a:srgbClr val="C00000"/>
              </a:solidFill>
            </a:endParaRP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26</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64031030"/>
      </p:ext>
    </p:extLst>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just">
              <a:buNone/>
            </a:pPr>
            <a:r>
              <a:rPr lang="fr-FR" sz="2400" dirty="0" smtClean="0"/>
              <a:t>- Ces inconvénients ne doivent pas empêcher le recours au numérique (rigueur de la règlementation). </a:t>
            </a:r>
          </a:p>
          <a:p>
            <a:pPr algn="just"/>
            <a:endParaRPr lang="fr-FR" sz="2400" dirty="0" smtClean="0"/>
          </a:p>
          <a:p>
            <a:pPr marL="0" indent="0" algn="just">
              <a:buNone/>
            </a:pPr>
            <a:r>
              <a:rPr lang="fr-FR" sz="2400" dirty="0" smtClean="0"/>
              <a:t>- Comme pour les médicaments qui nous sont prescrits, le numérique est </a:t>
            </a:r>
            <a:r>
              <a:rPr lang="fr-FR" sz="2400" b="1" dirty="0" smtClean="0"/>
              <a:t>pharmakon, </a:t>
            </a:r>
            <a:r>
              <a:rPr lang="fr-FR" sz="2400" dirty="0"/>
              <a:t>c’est-à-dire à la </a:t>
            </a:r>
            <a:r>
              <a:rPr lang="fr-FR" sz="2400" dirty="0" smtClean="0"/>
              <a:t>fois </a:t>
            </a:r>
            <a:r>
              <a:rPr lang="fr-FR" sz="2400" b="1" dirty="0" smtClean="0"/>
              <a:t>poison </a:t>
            </a:r>
            <a:r>
              <a:rPr lang="fr-FR" sz="2400" b="1" dirty="0"/>
              <a:t>et remède</a:t>
            </a:r>
            <a:r>
              <a:rPr lang="fr-FR" sz="2400" dirty="0"/>
              <a:t> ». </a:t>
            </a:r>
          </a:p>
          <a:p>
            <a:pPr algn="just"/>
            <a:endParaRPr lang="fr-FR" sz="2400" dirty="0" smtClean="0"/>
          </a:p>
          <a:p>
            <a:pPr marL="0" indent="0" algn="just">
              <a:buNone/>
            </a:pPr>
            <a:r>
              <a:rPr lang="fr-FR" sz="2400" dirty="0" smtClean="0"/>
              <a:t>- Il </a:t>
            </a:r>
            <a:r>
              <a:rPr lang="fr-FR" sz="2400" b="1" dirty="0" smtClean="0"/>
              <a:t>permet de prendre soin, mais aussi il faut en prendre soin</a:t>
            </a:r>
            <a:r>
              <a:rPr lang="fr-FR" sz="2400" dirty="0" smtClean="0"/>
              <a:t>, au sens où il faut y faire attention : c'est une « </a:t>
            </a:r>
            <a:r>
              <a:rPr lang="fr-FR" sz="2400" b="1" dirty="0" smtClean="0"/>
              <a:t>puissance curative, ou une puissance destructrice</a:t>
            </a:r>
            <a:r>
              <a:rPr lang="fr-FR" sz="2400" dirty="0" smtClean="0"/>
              <a:t> ».</a:t>
            </a: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27</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31554464"/>
      </p:ext>
    </p:extLst>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dirty="0" smtClean="0"/>
              <a:t>L’existence du </a:t>
            </a:r>
            <a:r>
              <a:rPr lang="fr-FR" sz="2800" b="1" dirty="0" smtClean="0"/>
              <a:t>risque de crédit</a:t>
            </a:r>
            <a:r>
              <a:rPr lang="fr-FR" sz="2800" dirty="0" smtClean="0"/>
              <a:t>, n’a jamais empêcher une banque de faire du financement bancaire.</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28</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9710311"/>
      </p:ext>
    </p:extLst>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800" b="1" dirty="0" smtClean="0">
              <a:solidFill>
                <a:srgbClr val="C00000"/>
              </a:solidFill>
            </a:endParaRPr>
          </a:p>
          <a:p>
            <a:pPr marL="0" indent="0" algn="ctr">
              <a:buNone/>
            </a:pPr>
            <a:endParaRPr lang="fr-FR" sz="2800" b="1" dirty="0">
              <a:solidFill>
                <a:srgbClr val="C00000"/>
              </a:solidFill>
            </a:endParaRPr>
          </a:p>
          <a:p>
            <a:pPr marL="0" indent="0" algn="ctr">
              <a:buNone/>
            </a:pPr>
            <a:r>
              <a:rPr lang="fr-FR" sz="2800" b="1" dirty="0" smtClean="0">
                <a:solidFill>
                  <a:srgbClr val="C00000"/>
                </a:solidFill>
              </a:rPr>
              <a:t>«</a:t>
            </a:r>
            <a:r>
              <a:rPr lang="fr-FR" sz="2800" b="1" dirty="0">
                <a:solidFill>
                  <a:srgbClr val="C00000"/>
                </a:solidFill>
              </a:rPr>
              <a:t> Au lieu de me plaindre que la rose ait des épines, </a:t>
            </a:r>
            <a:endParaRPr lang="fr-FR" sz="2800" b="1" dirty="0" smtClean="0">
              <a:solidFill>
                <a:srgbClr val="C00000"/>
              </a:solidFill>
            </a:endParaRPr>
          </a:p>
          <a:p>
            <a:pPr marL="0" indent="0" algn="ctr">
              <a:buNone/>
            </a:pPr>
            <a:r>
              <a:rPr lang="fr-FR" sz="2800" b="1" dirty="0" smtClean="0">
                <a:solidFill>
                  <a:srgbClr val="C00000"/>
                </a:solidFill>
              </a:rPr>
              <a:t>je </a:t>
            </a:r>
            <a:r>
              <a:rPr lang="fr-FR" sz="2800" b="1" dirty="0">
                <a:solidFill>
                  <a:srgbClr val="C00000"/>
                </a:solidFill>
              </a:rPr>
              <a:t>me félicite que l’épine est surmontée de </a:t>
            </a:r>
            <a:r>
              <a:rPr lang="fr-FR" sz="2800" b="1" dirty="0" smtClean="0">
                <a:solidFill>
                  <a:srgbClr val="C00000"/>
                </a:solidFill>
              </a:rPr>
              <a:t>rose</a:t>
            </a:r>
          </a:p>
          <a:p>
            <a:pPr marL="0" indent="0" algn="ctr">
              <a:buNone/>
            </a:pPr>
            <a:r>
              <a:rPr lang="fr-FR" sz="2800" b="1" smtClean="0">
                <a:solidFill>
                  <a:srgbClr val="C00000"/>
                </a:solidFill>
              </a:rPr>
              <a:t> </a:t>
            </a:r>
            <a:r>
              <a:rPr lang="fr-FR" sz="2800" b="1" dirty="0">
                <a:solidFill>
                  <a:srgbClr val="C00000"/>
                </a:solidFill>
              </a:rPr>
              <a:t>et de ce que le buisson porte des fleurs </a:t>
            </a:r>
            <a:r>
              <a:rPr lang="fr-FR" sz="2800" b="1">
                <a:solidFill>
                  <a:srgbClr val="C00000"/>
                </a:solidFill>
              </a:rPr>
              <a:t>». </a:t>
            </a:r>
            <a:endParaRPr lang="fr-FR" sz="2800" b="1" smtClean="0">
              <a:solidFill>
                <a:srgbClr val="C00000"/>
              </a:solidFill>
            </a:endParaRPr>
          </a:p>
          <a:p>
            <a:pPr marL="0" indent="0" algn="ctr">
              <a:buNone/>
            </a:pPr>
            <a:r>
              <a:rPr lang="fr-FR" sz="2800" b="1" smtClean="0"/>
              <a:t>Jobert</a:t>
            </a:r>
            <a:endParaRPr lang="fr-FR" sz="2800" b="1"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29</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60759924"/>
      </p:ext>
    </p:extLst>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smtClean="0"/>
              <a:t>PLAN DE COMMUNNICATION</a:t>
            </a:r>
            <a:endParaRPr lang="fr-FR" sz="2800" b="1" u="sng" dirty="0"/>
          </a:p>
        </p:txBody>
      </p:sp>
      <p:sp>
        <p:nvSpPr>
          <p:cNvPr id="3" name="Espace réservé du contenu 2"/>
          <p:cNvSpPr>
            <a:spLocks noGrp="1"/>
          </p:cNvSpPr>
          <p:nvPr>
            <p:ph idx="1"/>
          </p:nvPr>
        </p:nvSpPr>
        <p:spPr/>
        <p:txBody>
          <a:bodyPr/>
          <a:lstStyle/>
          <a:p>
            <a:pPr algn="just"/>
            <a:r>
              <a:rPr lang="fr-FR" sz="2800" b="1" dirty="0"/>
              <a:t>Le contexte de la banque </a:t>
            </a:r>
            <a:r>
              <a:rPr lang="fr-FR" sz="2800" b="1" dirty="0" smtClean="0"/>
              <a:t>numérique</a:t>
            </a:r>
          </a:p>
          <a:p>
            <a:pPr algn="just"/>
            <a:endParaRPr lang="fr-FR" sz="2800" b="1" dirty="0" smtClean="0"/>
          </a:p>
          <a:p>
            <a:pPr algn="just"/>
            <a:r>
              <a:rPr lang="fr-FR" sz="2800" b="1" dirty="0" smtClean="0"/>
              <a:t>Risques, avantages </a:t>
            </a:r>
            <a:r>
              <a:rPr lang="fr-FR" sz="2800" b="1" dirty="0"/>
              <a:t>et inconvénients de la banque numérique</a:t>
            </a:r>
            <a:r>
              <a:rPr lang="fr-FR" sz="2800" b="1" dirty="0" smtClean="0"/>
              <a:t>?</a:t>
            </a:r>
          </a:p>
          <a:p>
            <a:pPr algn="just"/>
            <a:endParaRPr lang="fr-FR" sz="2800" b="1" dirty="0" smtClean="0"/>
          </a:p>
          <a:p>
            <a:pPr algn="just"/>
            <a:r>
              <a:rPr lang="fr-FR" sz="2800" b="1" dirty="0" smtClean="0"/>
              <a:t>Quid </a:t>
            </a:r>
            <a:r>
              <a:rPr lang="fr-FR" sz="2800" b="1" dirty="0"/>
              <a:t>du juriste de banque dans un tel contexte?</a:t>
            </a:r>
          </a:p>
          <a:p>
            <a:endParaRPr lang="fr-FR" dirty="0"/>
          </a:p>
          <a:p>
            <a:endParaRPr lang="fr-FR" b="1" dirty="0">
              <a:solidFill>
                <a:srgbClr val="C00000"/>
              </a:solidFill>
            </a:endParaRP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91781524"/>
      </p:ext>
    </p:extLst>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b="1" dirty="0" smtClean="0">
              <a:solidFill>
                <a:srgbClr val="C00000"/>
              </a:solidFill>
            </a:endParaRPr>
          </a:p>
          <a:p>
            <a:pPr marL="0" indent="0" algn="ctr">
              <a:buNone/>
            </a:pPr>
            <a:endParaRPr lang="fr-FR" b="1" dirty="0">
              <a:solidFill>
                <a:srgbClr val="C00000"/>
              </a:solidFill>
            </a:endParaRPr>
          </a:p>
          <a:p>
            <a:pPr marL="0" indent="0" algn="ctr">
              <a:buNone/>
            </a:pPr>
            <a:endParaRPr lang="fr-FR" sz="2800" b="1" dirty="0" smtClean="0">
              <a:solidFill>
                <a:srgbClr val="C00000"/>
              </a:solidFill>
            </a:endParaRPr>
          </a:p>
          <a:p>
            <a:pPr marL="0" indent="0" algn="ctr">
              <a:buNone/>
            </a:pPr>
            <a:r>
              <a:rPr lang="fr-FR" sz="2800" b="1" dirty="0" smtClean="0">
                <a:solidFill>
                  <a:srgbClr val="C00000"/>
                </a:solidFill>
              </a:rPr>
              <a:t>III. </a:t>
            </a:r>
            <a:r>
              <a:rPr lang="fr-FR" sz="2800" b="1" u="sng" dirty="0" smtClean="0">
                <a:solidFill>
                  <a:srgbClr val="C00000"/>
                </a:solidFill>
              </a:rPr>
              <a:t>Quid du juriste de banque dans un tel contexte</a:t>
            </a:r>
            <a:r>
              <a:rPr lang="fr-FR" sz="2800" b="1" dirty="0" smtClean="0">
                <a:solidFill>
                  <a:srgbClr val="C00000"/>
                </a:solidFill>
              </a:rPr>
              <a:t>?</a:t>
            </a:r>
            <a:endParaRPr lang="fr-FR" sz="2800" b="1" dirty="0">
              <a:solidFill>
                <a:srgbClr val="C00000"/>
              </a:solidFill>
            </a:endParaRP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30</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318437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fr-FR" sz="2800" b="1" dirty="0" smtClean="0"/>
              <a:t>Le contexte de la banque numérique </a:t>
            </a:r>
          </a:p>
          <a:p>
            <a:pPr algn="just"/>
            <a:endParaRPr lang="fr-FR" sz="2800" b="1" dirty="0"/>
          </a:p>
          <a:p>
            <a:pPr algn="just"/>
            <a:r>
              <a:rPr lang="fr-FR" sz="2800" b="1" dirty="0" smtClean="0"/>
              <a:t>Le cadre institutionnel et juridique</a:t>
            </a:r>
          </a:p>
          <a:p>
            <a:pPr algn="just"/>
            <a:endParaRPr lang="fr-FR" sz="2800" b="1" dirty="0" smtClean="0"/>
          </a:p>
          <a:p>
            <a:pPr algn="just"/>
            <a:r>
              <a:rPr lang="fr-FR" sz="2800" b="1" dirty="0" smtClean="0"/>
              <a:t>Le rôle du juriste de banque</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31</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30976586"/>
      </p:ext>
    </p:extLst>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0" indent="0" algn="ctr">
              <a:buNone/>
            </a:pPr>
            <a:endParaRPr lang="fr-FR" sz="2400" b="1" dirty="0" smtClean="0"/>
          </a:p>
          <a:p>
            <a:pPr marL="0" indent="0" algn="ctr">
              <a:buNone/>
            </a:pPr>
            <a:endParaRPr lang="fr-FR" sz="2400" b="1" dirty="0"/>
          </a:p>
          <a:p>
            <a:pPr marL="0" indent="0" algn="ctr">
              <a:buNone/>
            </a:pPr>
            <a:endParaRPr lang="fr-FR" sz="2400" b="1" dirty="0" smtClean="0"/>
          </a:p>
          <a:p>
            <a:pPr marL="0" indent="0" algn="ctr">
              <a:buNone/>
            </a:pPr>
            <a:endParaRPr lang="fr-FR" sz="2400" b="1" dirty="0"/>
          </a:p>
          <a:p>
            <a:pPr marL="0" indent="0" algn="ctr">
              <a:buNone/>
            </a:pPr>
            <a:r>
              <a:rPr lang="fr-FR" sz="2400" b="1" dirty="0" smtClean="0">
                <a:solidFill>
                  <a:srgbClr val="C00000"/>
                </a:solidFill>
              </a:rPr>
              <a:t>III.1. </a:t>
            </a:r>
            <a:r>
              <a:rPr lang="fr-FR" sz="2400" b="1" u="sng" dirty="0" smtClean="0">
                <a:solidFill>
                  <a:srgbClr val="C00000"/>
                </a:solidFill>
              </a:rPr>
              <a:t>Le </a:t>
            </a:r>
            <a:r>
              <a:rPr lang="fr-FR" sz="2400" b="1" u="sng" dirty="0">
                <a:solidFill>
                  <a:srgbClr val="C00000"/>
                </a:solidFill>
              </a:rPr>
              <a:t>contexte de la banque numérique </a:t>
            </a:r>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32</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08893260"/>
      </p:ext>
    </p:extLst>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dirty="0" smtClean="0"/>
              <a:t>Le contexte de la banque digitale, est celui de </a:t>
            </a:r>
            <a:r>
              <a:rPr lang="fr-FR" sz="2800" b="1" dirty="0" smtClean="0"/>
              <a:t>l’autonomisation de la clientèle</a:t>
            </a:r>
            <a:r>
              <a:rPr lang="fr-FR" sz="2800" dirty="0" smtClean="0"/>
              <a:t>, notamment dans la réalisation et le suivi de ses opérations. </a:t>
            </a:r>
          </a:p>
          <a:p>
            <a:pPr algn="just"/>
            <a:endParaRPr lang="fr-FR" sz="2800" dirty="0"/>
          </a:p>
          <a:p>
            <a:pPr algn="just"/>
            <a:r>
              <a:rPr lang="fr-FR" sz="2800" u="sng" dirty="0" smtClean="0"/>
              <a:t>Cette autonomisation a pour conséquences</a:t>
            </a:r>
            <a:r>
              <a:rPr lang="fr-FR" sz="2800" dirty="0" smtClean="0"/>
              <a:t>:</a:t>
            </a:r>
          </a:p>
          <a:p>
            <a:pPr marL="0" indent="0" algn="just">
              <a:buNone/>
            </a:pPr>
            <a:endParaRPr lang="fr-FR" sz="2400" dirty="0" smtClean="0"/>
          </a:p>
          <a:p>
            <a:pPr marL="0" indent="0" algn="just">
              <a:buNone/>
            </a:pPr>
            <a:r>
              <a:rPr lang="fr-FR" sz="2400" dirty="0" smtClean="0"/>
              <a:t>- Un transfert de responsabilité de la banque sur le client,</a:t>
            </a:r>
          </a:p>
          <a:p>
            <a:pPr marL="0" indent="0" algn="just">
              <a:buNone/>
            </a:pPr>
            <a:endParaRPr lang="fr-FR" sz="2400" dirty="0" smtClean="0"/>
          </a:p>
          <a:p>
            <a:pPr marL="0" indent="0" algn="just">
              <a:buNone/>
            </a:pPr>
            <a:r>
              <a:rPr lang="fr-FR" sz="2400" dirty="0" smtClean="0"/>
              <a:t>- Et une déresponsabilisation équivalente du banquier.  </a:t>
            </a: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33</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45389577"/>
      </p:ext>
    </p:extLst>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pPr algn="just"/>
            <a:r>
              <a:rPr lang="fr-FR" sz="2800" u="sng" dirty="0" smtClean="0"/>
              <a:t>Mais  le contexte est aussi un contexte</a:t>
            </a:r>
            <a:r>
              <a:rPr lang="fr-FR" sz="2800" dirty="0" smtClean="0"/>
              <a:t>:</a:t>
            </a:r>
          </a:p>
          <a:p>
            <a:pPr algn="just">
              <a:buFontTx/>
              <a:buChar char="-"/>
            </a:pPr>
            <a:endParaRPr lang="fr-FR" sz="2400" dirty="0" smtClean="0"/>
          </a:p>
          <a:p>
            <a:pPr algn="just">
              <a:buFontTx/>
              <a:buChar char="-"/>
            </a:pPr>
            <a:r>
              <a:rPr lang="fr-FR" sz="2400" dirty="0" smtClean="0"/>
              <a:t>de collecte massive et de traitement par la banque, des données à caractère personnel des clients,</a:t>
            </a:r>
          </a:p>
          <a:p>
            <a:pPr algn="just">
              <a:buFontTx/>
              <a:buChar char="-"/>
            </a:pPr>
            <a:endParaRPr lang="fr-FR" sz="2400" dirty="0" smtClean="0"/>
          </a:p>
          <a:p>
            <a:pPr algn="just">
              <a:buFontTx/>
              <a:buChar char="-"/>
            </a:pPr>
            <a:r>
              <a:rPr lang="fr-FR" sz="2400" dirty="0" smtClean="0"/>
              <a:t>Et donc de protection des données collectées.</a:t>
            </a:r>
          </a:p>
          <a:p>
            <a:pPr marL="0" indent="0" algn="just">
              <a:buNone/>
            </a:pPr>
            <a:endParaRPr lang="fr-FR" sz="2400" dirty="0"/>
          </a:p>
          <a:p>
            <a:pPr algn="just"/>
            <a:r>
              <a:rPr lang="fr-FR" sz="2800" dirty="0" smtClean="0"/>
              <a:t>De nouvelles responsabilités spécifiques vont alors naître à la charge de la « </a:t>
            </a:r>
            <a:r>
              <a:rPr lang="fr-FR" sz="2800" b="1" dirty="0" smtClean="0"/>
              <a:t>banque numérique</a:t>
            </a:r>
            <a:r>
              <a:rPr lang="fr-FR" sz="2800" dirty="0" smtClean="0"/>
              <a:t> », en plus de celles   classiques, notamment de respect du secret bancaire.</a:t>
            </a: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34</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4283535"/>
      </p:ext>
    </p:extLst>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dirty="0" smtClean="0"/>
              <a:t>C’est pourquoi cette activité est </a:t>
            </a:r>
            <a:r>
              <a:rPr lang="fr-FR" sz="2800" b="1" dirty="0" smtClean="0"/>
              <a:t>réglementée</a:t>
            </a:r>
            <a:r>
              <a:rPr lang="fr-FR" sz="2800" dirty="0" smtClean="0"/>
              <a:t>, dans le sens de la </a:t>
            </a:r>
            <a:r>
              <a:rPr lang="fr-FR" sz="2800" b="1" dirty="0" smtClean="0"/>
              <a:t>protection du client</a:t>
            </a:r>
            <a:r>
              <a:rPr lang="fr-FR" sz="2800" dirty="0" smtClean="0"/>
              <a:t>. C’est à cela que nous devons:</a:t>
            </a:r>
          </a:p>
          <a:p>
            <a:pPr marL="0" indent="0" algn="just">
              <a:buNone/>
            </a:pPr>
            <a:endParaRPr lang="fr-FR" sz="2400" dirty="0" smtClean="0"/>
          </a:p>
          <a:p>
            <a:pPr marL="0" indent="0" algn="just">
              <a:buNone/>
            </a:pPr>
            <a:r>
              <a:rPr lang="fr-FR" sz="2400" dirty="0" smtClean="0"/>
              <a:t>- La convention </a:t>
            </a:r>
            <a:r>
              <a:rPr lang="fr-FR" sz="2400" dirty="0"/>
              <a:t>de l’Union Africaine (UA) sur la cyber-sécurité et la protection des données personnelles</a:t>
            </a:r>
            <a:r>
              <a:rPr lang="fr-FR" sz="2400" dirty="0" smtClean="0"/>
              <a:t>, adoptée le 27/06/2016  à Malabo,</a:t>
            </a:r>
            <a:endParaRPr lang="fr-FR" sz="2400" dirty="0"/>
          </a:p>
          <a:p>
            <a:pPr marL="0" indent="0" algn="just">
              <a:buNone/>
            </a:pPr>
            <a:endParaRPr lang="fr-FR" sz="2400" dirty="0" smtClean="0"/>
          </a:p>
          <a:p>
            <a:pPr marL="0" indent="0" algn="just">
              <a:buNone/>
            </a:pPr>
            <a:r>
              <a:rPr lang="fr-FR" sz="2400" dirty="0" smtClean="0"/>
              <a:t>- La directive C/DIR/1/08/11 </a:t>
            </a:r>
            <a:r>
              <a:rPr lang="fr-FR" sz="2400" dirty="0"/>
              <a:t>du </a:t>
            </a:r>
            <a:r>
              <a:rPr lang="fr-FR" sz="2400" dirty="0" smtClean="0"/>
              <a:t>19/08/2011 «</a:t>
            </a:r>
            <a:r>
              <a:rPr lang="fr-FR" sz="2400" dirty="0"/>
              <a:t> </a:t>
            </a:r>
            <a:r>
              <a:rPr lang="fr-FR" sz="2400" b="1" dirty="0"/>
              <a:t>portant lutte contre la cybercriminalité dans l’espace CEDEAO </a:t>
            </a:r>
            <a:r>
              <a:rPr lang="fr-FR" sz="2400" dirty="0"/>
              <a:t>», </a:t>
            </a:r>
            <a:endParaRPr lang="fr-FR" sz="2400" dirty="0" smtClean="0"/>
          </a:p>
          <a:p>
            <a:pPr marL="0" indent="0" algn="just">
              <a:buNone/>
            </a:pPr>
            <a:endParaRPr lang="fr-FR" sz="2400" dirty="0" smtClean="0"/>
          </a:p>
          <a:p>
            <a:pPr algn="just">
              <a:buFontTx/>
              <a:buChar char="-"/>
            </a:pP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35</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157796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just">
              <a:buNone/>
            </a:pPr>
            <a:r>
              <a:rPr lang="fr-FR" sz="2400" dirty="0" smtClean="0"/>
              <a:t>- L’acte </a:t>
            </a:r>
            <a:r>
              <a:rPr lang="fr-FR" sz="2400" dirty="0"/>
              <a:t>additionnel (A/SA.1/01/10 du 16/02/2010 « </a:t>
            </a:r>
            <a:r>
              <a:rPr lang="fr-FR" sz="2400" b="1" dirty="0"/>
              <a:t>relatif à la protection des données à caractère personnel</a:t>
            </a:r>
            <a:r>
              <a:rPr lang="fr-FR" sz="2400" dirty="0"/>
              <a:t> » </a:t>
            </a:r>
            <a:r>
              <a:rPr lang="fr-FR" sz="2400" dirty="0" smtClean="0"/>
              <a:t>.</a:t>
            </a:r>
          </a:p>
          <a:p>
            <a:pPr marL="0" indent="0" algn="just">
              <a:buNone/>
            </a:pPr>
            <a:endParaRPr lang="fr-FR" sz="2400" dirty="0" smtClean="0"/>
          </a:p>
          <a:p>
            <a:pPr algn="just"/>
            <a:r>
              <a:rPr lang="fr-FR" sz="2800" dirty="0" smtClean="0"/>
              <a:t>Ceci </a:t>
            </a:r>
            <a:r>
              <a:rPr lang="fr-FR" sz="2800" dirty="0"/>
              <a:t>constitue le cadre juridique de protection des </a:t>
            </a:r>
            <a:r>
              <a:rPr lang="fr-FR" sz="2800" dirty="0" smtClean="0"/>
              <a:t>données à caractère personnel, auquel </a:t>
            </a:r>
            <a:r>
              <a:rPr lang="fr-FR" sz="2800" dirty="0"/>
              <a:t>les banques africaines </a:t>
            </a:r>
            <a:r>
              <a:rPr lang="fr-FR" sz="2800" dirty="0" smtClean="0"/>
              <a:t>doivent se conformer, tout au moins dans l’espace </a:t>
            </a:r>
            <a:r>
              <a:rPr lang="fr-FR" sz="2800" b="1" dirty="0" smtClean="0"/>
              <a:t>CEDEAO</a:t>
            </a:r>
            <a:r>
              <a:rPr lang="fr-FR" sz="2800" dirty="0" smtClean="0"/>
              <a:t>.</a:t>
            </a:r>
            <a:endParaRPr lang="fr-FR" sz="2800" dirty="0"/>
          </a:p>
          <a:p>
            <a:pPr marL="0" indent="0" algn="just">
              <a:buNone/>
            </a:pPr>
            <a:endParaRPr lang="fr-FR" sz="2400" dirty="0"/>
          </a:p>
          <a:p>
            <a:pPr marL="0" indent="0" algn="just">
              <a:buNone/>
            </a:pPr>
            <a:endParaRPr lang="fr-FR" sz="2400" dirty="0"/>
          </a:p>
          <a:p>
            <a:pPr marL="0" indent="0" algn="just">
              <a:buNone/>
            </a:pPr>
            <a:endParaRPr lang="fr-FR" sz="2400" dirty="0"/>
          </a:p>
          <a:p>
            <a:pPr marL="0" indent="0" algn="just">
              <a:buNone/>
            </a:pPr>
            <a:endParaRPr lang="fr-FR" sz="2400" dirty="0" smtClean="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36</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9433757"/>
      </p:ext>
    </p:extLst>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400" b="1" dirty="0" smtClean="0">
              <a:solidFill>
                <a:srgbClr val="C00000"/>
              </a:solidFill>
            </a:endParaRPr>
          </a:p>
          <a:p>
            <a:pPr marL="0" indent="0" algn="ctr">
              <a:buNone/>
            </a:pPr>
            <a:endParaRPr lang="fr-FR" sz="2400" b="1" dirty="0">
              <a:solidFill>
                <a:srgbClr val="C00000"/>
              </a:solidFill>
            </a:endParaRPr>
          </a:p>
          <a:p>
            <a:pPr marL="0" indent="0" algn="ctr">
              <a:buNone/>
            </a:pPr>
            <a:endParaRPr lang="fr-FR" sz="2400" b="1" dirty="0" smtClean="0">
              <a:solidFill>
                <a:srgbClr val="C00000"/>
              </a:solidFill>
            </a:endParaRPr>
          </a:p>
          <a:p>
            <a:pPr marL="0" indent="0" algn="ctr">
              <a:buNone/>
            </a:pPr>
            <a:endParaRPr lang="fr-FR" sz="2400" b="1" dirty="0">
              <a:solidFill>
                <a:srgbClr val="C00000"/>
              </a:solidFill>
            </a:endParaRPr>
          </a:p>
          <a:p>
            <a:pPr marL="0" indent="0" algn="ctr">
              <a:buNone/>
            </a:pPr>
            <a:r>
              <a:rPr lang="fr-FR" sz="2400" b="1" dirty="0" smtClean="0">
                <a:solidFill>
                  <a:srgbClr val="C00000"/>
                </a:solidFill>
              </a:rPr>
              <a:t>III.2. </a:t>
            </a:r>
            <a:r>
              <a:rPr lang="fr-FR" sz="2400" b="1" u="sng" dirty="0" smtClean="0">
                <a:solidFill>
                  <a:srgbClr val="C00000"/>
                </a:solidFill>
              </a:rPr>
              <a:t>Le cadre juridique et institutionnel</a:t>
            </a:r>
            <a:endParaRPr lang="fr-FR" sz="2400" b="1" u="sng" dirty="0">
              <a:solidFill>
                <a:srgbClr val="C00000"/>
              </a:solidFill>
            </a:endParaRP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37</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55007359"/>
      </p:ext>
    </p:extLst>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r>
              <a:rPr lang="fr-FR" sz="2000" b="1" dirty="0" smtClean="0"/>
              <a:t>III.2.1. </a:t>
            </a:r>
            <a:r>
              <a:rPr lang="fr-FR" sz="2000" b="1" u="sng" dirty="0" smtClean="0"/>
              <a:t>cadre institutionnel</a:t>
            </a:r>
            <a:endParaRPr lang="fr-FR" sz="2000" b="1" u="sng"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38</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62213064"/>
      </p:ext>
    </p:extLst>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3000" u="sng" dirty="0" smtClean="0"/>
              <a:t>Sur un plan institutionnel, il est mis en place  dans chaque état-membre de la CEDEAO (art 14)</a:t>
            </a:r>
            <a:r>
              <a:rPr lang="fr-FR" sz="3000" dirty="0" smtClean="0"/>
              <a:t>:</a:t>
            </a:r>
          </a:p>
          <a:p>
            <a:pPr marL="0" indent="0" algn="just">
              <a:buNone/>
            </a:pPr>
            <a:endParaRPr lang="fr-FR" sz="2400" dirty="0" smtClean="0"/>
          </a:p>
          <a:p>
            <a:pPr marL="0" indent="0" algn="just">
              <a:buNone/>
            </a:pPr>
            <a:r>
              <a:rPr lang="fr-FR" sz="2600" dirty="0" smtClean="0"/>
              <a:t>- Une autorité </a:t>
            </a:r>
            <a:r>
              <a:rPr lang="fr-FR" sz="2600" b="1" dirty="0" smtClean="0"/>
              <a:t>administrative et indépendante </a:t>
            </a:r>
            <a:r>
              <a:rPr lang="fr-FR" sz="2600" dirty="0" smtClean="0"/>
              <a:t>de protection des données à caractère personnel (article 14). </a:t>
            </a:r>
          </a:p>
          <a:p>
            <a:pPr marL="0" indent="0" algn="just">
              <a:buNone/>
            </a:pPr>
            <a:r>
              <a:rPr lang="fr-FR" sz="2600" dirty="0" smtClean="0"/>
              <a:t>- </a:t>
            </a:r>
          </a:p>
          <a:p>
            <a:pPr marL="0" indent="0" algn="just">
              <a:buNone/>
            </a:pPr>
            <a:r>
              <a:rPr lang="fr-FR" sz="2600" dirty="0" smtClean="0"/>
              <a:t>Elle s’appellera souvent </a:t>
            </a:r>
            <a:r>
              <a:rPr lang="fr-FR" sz="2600" b="1" dirty="0" smtClean="0"/>
              <a:t>Commission Nationale Informatique et Liberté (CNIL)</a:t>
            </a:r>
            <a:r>
              <a:rPr lang="fr-FR" sz="2600" dirty="0" smtClean="0"/>
              <a:t>.</a:t>
            </a:r>
          </a:p>
          <a:p>
            <a:pPr marL="0" indent="0" algn="just">
              <a:buNone/>
            </a:pPr>
            <a:endParaRPr lang="fr-FR" sz="2600" dirty="0" smtClean="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39</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91945002"/>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800" b="1" dirty="0" smtClean="0">
              <a:solidFill>
                <a:srgbClr val="C00000"/>
              </a:solidFill>
            </a:endParaRPr>
          </a:p>
          <a:p>
            <a:pPr marL="0" indent="0" algn="ctr">
              <a:buNone/>
            </a:pPr>
            <a:endParaRPr lang="fr-FR" sz="2800" b="1" dirty="0">
              <a:solidFill>
                <a:srgbClr val="C00000"/>
              </a:solidFill>
            </a:endParaRPr>
          </a:p>
          <a:p>
            <a:pPr marL="0" indent="0" algn="ctr">
              <a:buNone/>
            </a:pPr>
            <a:endParaRPr lang="fr-FR" sz="2800" b="1" dirty="0" smtClean="0">
              <a:solidFill>
                <a:srgbClr val="C00000"/>
              </a:solidFill>
            </a:endParaRPr>
          </a:p>
          <a:p>
            <a:pPr marL="0" indent="0" algn="ctr">
              <a:buNone/>
            </a:pPr>
            <a:endParaRPr lang="fr-FR" sz="2800" b="1" dirty="0">
              <a:solidFill>
                <a:srgbClr val="C00000"/>
              </a:solidFill>
            </a:endParaRPr>
          </a:p>
          <a:p>
            <a:pPr marL="0" indent="0" algn="ctr">
              <a:buNone/>
            </a:pPr>
            <a:r>
              <a:rPr lang="fr-FR" sz="2800" b="1" dirty="0" smtClean="0">
                <a:solidFill>
                  <a:srgbClr val="C00000"/>
                </a:solidFill>
              </a:rPr>
              <a:t>I. </a:t>
            </a:r>
            <a:r>
              <a:rPr lang="fr-FR" sz="2800" b="1" u="sng" dirty="0" smtClean="0">
                <a:solidFill>
                  <a:srgbClr val="C00000"/>
                </a:solidFill>
              </a:rPr>
              <a:t>Le contexte de la banque numérique</a:t>
            </a:r>
            <a:endParaRPr lang="fr-FR" sz="2800" b="1" u="sng" dirty="0">
              <a:solidFill>
                <a:srgbClr val="C00000"/>
              </a:solidFill>
            </a:endParaRP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93350137"/>
      </p:ext>
    </p:extLst>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just">
              <a:buNone/>
            </a:pPr>
            <a:r>
              <a:rPr lang="fr-FR" sz="2400" dirty="0" smtClean="0"/>
              <a:t>- La</a:t>
            </a:r>
            <a:r>
              <a:rPr lang="fr-FR" sz="2400" dirty="0"/>
              <a:t> </a:t>
            </a:r>
            <a:r>
              <a:rPr lang="fr-FR" sz="2400" b="1" u="sng" dirty="0"/>
              <a:t>Commission nationale de l'informatique et des libertés</a:t>
            </a:r>
            <a:r>
              <a:rPr lang="fr-FR" sz="2400" u="sng" dirty="0"/>
              <a:t> (</a:t>
            </a:r>
            <a:r>
              <a:rPr lang="fr-FR" sz="2400" b="1" u="sng" dirty="0"/>
              <a:t>CNIL</a:t>
            </a:r>
            <a:r>
              <a:rPr lang="fr-FR" sz="2400" u="sng" dirty="0"/>
              <a:t>) </a:t>
            </a:r>
            <a:r>
              <a:rPr lang="fr-FR" sz="2400" dirty="0" smtClean="0"/>
              <a:t>est </a:t>
            </a:r>
            <a:r>
              <a:rPr lang="fr-FR" sz="2400" dirty="0"/>
              <a:t>une </a:t>
            </a:r>
            <a:r>
              <a:rPr lang="fr-FR" sz="2400" dirty="0">
                <a:hlinkClick r:id="rId2" tooltip="Autorité administrative indépendante"/>
              </a:rPr>
              <a:t>autorité administrative </a:t>
            </a:r>
            <a:r>
              <a:rPr lang="fr-FR" sz="2400" dirty="0" smtClean="0">
                <a:hlinkClick r:id="rId2" tooltip="Autorité administrative indépendante"/>
              </a:rPr>
              <a:t>indépendante</a:t>
            </a:r>
            <a:r>
              <a:rPr lang="fr-FR" sz="2400" dirty="0" smtClean="0"/>
              <a:t>, chargée </a:t>
            </a:r>
            <a:r>
              <a:rPr lang="fr-FR" sz="2400" dirty="0"/>
              <a:t>de veiller à ce </a:t>
            </a:r>
            <a:r>
              <a:rPr lang="fr-FR" sz="2400" dirty="0" smtClean="0"/>
              <a:t>que:</a:t>
            </a:r>
          </a:p>
          <a:p>
            <a:pPr algn="just">
              <a:buFont typeface="Wingdings" pitchFamily="2" charset="2"/>
              <a:buChar char="ü"/>
            </a:pPr>
            <a:endParaRPr lang="fr-FR" sz="2000" dirty="0" smtClean="0"/>
          </a:p>
          <a:p>
            <a:pPr algn="just">
              <a:buFont typeface="Wingdings" pitchFamily="2" charset="2"/>
              <a:buChar char="ü"/>
            </a:pPr>
            <a:r>
              <a:rPr lang="fr-FR" sz="2000" dirty="0" smtClean="0"/>
              <a:t>l’informatique </a:t>
            </a:r>
            <a:r>
              <a:rPr lang="fr-FR" sz="2000" dirty="0"/>
              <a:t>soit au service du </a:t>
            </a:r>
            <a:r>
              <a:rPr lang="fr-FR" sz="2000" dirty="0" smtClean="0"/>
              <a:t>citoyen,</a:t>
            </a:r>
          </a:p>
          <a:p>
            <a:pPr algn="just">
              <a:buFont typeface="Wingdings" pitchFamily="2" charset="2"/>
              <a:buChar char="ü"/>
            </a:pPr>
            <a:endParaRPr lang="fr-FR" sz="2000" dirty="0" smtClean="0"/>
          </a:p>
          <a:p>
            <a:pPr algn="just">
              <a:buFont typeface="Wingdings" pitchFamily="2" charset="2"/>
              <a:buChar char="ü"/>
            </a:pPr>
            <a:r>
              <a:rPr lang="fr-FR" sz="2000" dirty="0" smtClean="0"/>
              <a:t> </a:t>
            </a:r>
            <a:r>
              <a:rPr lang="fr-FR" sz="2000" dirty="0"/>
              <a:t>et qu’elle ne porte atteinte ni à l’identité humaine, ni aux droits de l’Homme, ni à la </a:t>
            </a:r>
            <a:r>
              <a:rPr lang="fr-FR" sz="2000" dirty="0">
                <a:hlinkClick r:id="rId3" tooltip="Vie privée et informatique"/>
              </a:rPr>
              <a:t>vie privée</a:t>
            </a:r>
            <a:r>
              <a:rPr lang="fr-FR" sz="2000" dirty="0"/>
              <a:t>, ni aux libertés individuelles ou publiques. </a:t>
            </a: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40</a:t>
            </a:fld>
            <a:endParaRPr lang="fr-FR"/>
          </a:p>
        </p:txBody>
      </p:sp>
      <p:pic>
        <p:nvPicPr>
          <p:cNvPr id="6" name="Image 5"/>
          <p:cNvPicPr/>
          <p:nvPr/>
        </p:nvPicPr>
        <p:blipFill>
          <a:blip r:embed="rId4"/>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75270763"/>
      </p:ext>
    </p:extLst>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r>
              <a:rPr lang="fr-FR" sz="2800" u="sng" dirty="0" smtClean="0"/>
              <a:t>Sa composition</a:t>
            </a:r>
          </a:p>
          <a:p>
            <a:pPr marL="0" indent="0" algn="just">
              <a:buNone/>
            </a:pPr>
            <a:endParaRPr lang="fr-FR" sz="2400" dirty="0" smtClean="0"/>
          </a:p>
          <a:p>
            <a:pPr marL="0" indent="0" algn="just">
              <a:buNone/>
            </a:pPr>
            <a:r>
              <a:rPr lang="fr-FR" sz="2400" dirty="0" smtClean="0"/>
              <a:t>- Est réglée par l’article 15 qui donne la liberté d’en déterminer la composition. Mais avec des personnalités qualifiées pour leurs connaissances. (ex: juristes, informaticiens etc…).</a:t>
            </a:r>
          </a:p>
          <a:p>
            <a:endParaRPr lang="fr-FR" sz="2800" u="sng" dirty="0" smtClean="0"/>
          </a:p>
          <a:p>
            <a:r>
              <a:rPr lang="fr-FR" sz="2800" u="sng" dirty="0" smtClean="0"/>
              <a:t>Ses attributions</a:t>
            </a:r>
          </a:p>
          <a:p>
            <a:pPr marL="0" indent="0">
              <a:buNone/>
            </a:pPr>
            <a:endParaRPr lang="fr-FR" sz="2400" dirty="0" smtClean="0"/>
          </a:p>
          <a:p>
            <a:pPr marL="0" indent="0">
              <a:buNone/>
            </a:pPr>
            <a:r>
              <a:rPr lang="fr-FR" sz="2400" dirty="0" smtClean="0"/>
              <a:t>- Sont prévus par l’article 19.</a:t>
            </a:r>
            <a:endParaRPr lang="fr-FR" sz="2400" dirty="0"/>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41</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33792190"/>
      </p:ext>
    </p:extLst>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just">
              <a:buNone/>
            </a:pPr>
            <a:r>
              <a:rPr lang="fr-FR" dirty="0" smtClean="0"/>
              <a:t>- </a:t>
            </a:r>
            <a:r>
              <a:rPr lang="fr-FR" sz="2400" dirty="0" smtClean="0"/>
              <a:t>Elle doit s’assurer que les TIC ne comportent aucune menace aux libertés publiques et à la vie privée,</a:t>
            </a:r>
          </a:p>
          <a:p>
            <a:pPr marL="0" indent="0" algn="just">
              <a:buNone/>
            </a:pPr>
            <a:endParaRPr lang="fr-FR" sz="2400" dirty="0" smtClean="0"/>
          </a:p>
          <a:p>
            <a:pPr marL="0" indent="0" algn="just">
              <a:buNone/>
            </a:pPr>
            <a:r>
              <a:rPr lang="fr-FR" sz="2400" dirty="0" smtClean="0"/>
              <a:t>- </a:t>
            </a:r>
            <a:r>
              <a:rPr lang="fr-FR" sz="2400" u="sng" dirty="0" smtClean="0"/>
              <a:t>Elle peut prononcer certaines mesures comme</a:t>
            </a:r>
            <a:r>
              <a:rPr lang="fr-FR" sz="2400" dirty="0" smtClean="0"/>
              <a:t>: </a:t>
            </a:r>
          </a:p>
          <a:p>
            <a:pPr algn="just">
              <a:buFont typeface="Wingdings" pitchFamily="2" charset="2"/>
              <a:buChar char="ü"/>
            </a:pPr>
            <a:endParaRPr lang="fr-FR" sz="2000" dirty="0" smtClean="0"/>
          </a:p>
          <a:p>
            <a:pPr algn="just">
              <a:buFont typeface="Wingdings" pitchFamily="2" charset="2"/>
              <a:buChar char="ü"/>
            </a:pPr>
            <a:r>
              <a:rPr lang="fr-FR" sz="2000" dirty="0" smtClean="0"/>
              <a:t>l’avertissement, </a:t>
            </a:r>
          </a:p>
          <a:p>
            <a:pPr algn="just">
              <a:buFont typeface="Wingdings" pitchFamily="2" charset="2"/>
              <a:buChar char="ü"/>
            </a:pPr>
            <a:endParaRPr lang="fr-FR" sz="2000" dirty="0" smtClean="0"/>
          </a:p>
          <a:p>
            <a:pPr algn="just">
              <a:buFont typeface="Wingdings" pitchFamily="2" charset="2"/>
              <a:buChar char="ü"/>
            </a:pPr>
            <a:r>
              <a:rPr lang="fr-FR" sz="2000" dirty="0" smtClean="0"/>
              <a:t>la mise en demeure de faire cesser les manquements.</a:t>
            </a:r>
          </a:p>
          <a:p>
            <a:pPr marL="0" indent="0">
              <a:buNone/>
            </a:pPr>
            <a:endParaRPr lang="fr-FR" sz="2800" dirty="0" smtClean="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42</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93794924"/>
      </p:ext>
    </p:extLst>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buNone/>
            </a:pPr>
            <a:r>
              <a:rPr lang="fr-FR" sz="2400" dirty="0"/>
              <a:t>- </a:t>
            </a:r>
            <a:r>
              <a:rPr lang="fr-FR" sz="2400" u="sng" dirty="0"/>
              <a:t>Elle peut même décider</a:t>
            </a:r>
            <a:r>
              <a:rPr lang="fr-FR" sz="2400" dirty="0"/>
              <a:t>:</a:t>
            </a:r>
          </a:p>
          <a:p>
            <a:pPr algn="just">
              <a:buFont typeface="Wingdings" pitchFamily="2" charset="2"/>
              <a:buChar char="ü"/>
            </a:pPr>
            <a:endParaRPr lang="fr-FR" sz="2000" dirty="0" smtClean="0"/>
          </a:p>
          <a:p>
            <a:pPr algn="just">
              <a:buFont typeface="Wingdings" pitchFamily="2" charset="2"/>
              <a:buChar char="ü"/>
            </a:pPr>
            <a:r>
              <a:rPr lang="fr-FR" sz="2000" dirty="0" smtClean="0"/>
              <a:t>De </a:t>
            </a:r>
            <a:r>
              <a:rPr lang="fr-FR" sz="2000" dirty="0"/>
              <a:t>l’interruption de la mise en œuvre du traitement,</a:t>
            </a:r>
          </a:p>
          <a:p>
            <a:pPr algn="just">
              <a:buFont typeface="Wingdings" pitchFamily="2" charset="2"/>
              <a:buChar char="ü"/>
            </a:pPr>
            <a:endParaRPr lang="fr-FR" sz="2000" dirty="0" smtClean="0"/>
          </a:p>
          <a:p>
            <a:pPr algn="just">
              <a:buFont typeface="Wingdings" pitchFamily="2" charset="2"/>
              <a:buChar char="ü"/>
            </a:pPr>
            <a:r>
              <a:rPr lang="fr-FR" sz="2000" dirty="0" smtClean="0"/>
              <a:t>Du </a:t>
            </a:r>
            <a:r>
              <a:rPr lang="fr-FR" sz="2000" dirty="0"/>
              <a:t>verrouillage de certaines données à caractère personnel traitées, </a:t>
            </a:r>
          </a:p>
          <a:p>
            <a:pPr algn="just">
              <a:buFont typeface="Wingdings" pitchFamily="2" charset="2"/>
              <a:buChar char="ü"/>
            </a:pPr>
            <a:endParaRPr lang="fr-FR" sz="2000" dirty="0" smtClean="0"/>
          </a:p>
          <a:p>
            <a:pPr algn="just">
              <a:buFont typeface="Wingdings" pitchFamily="2" charset="2"/>
              <a:buChar char="ü"/>
            </a:pPr>
            <a:r>
              <a:rPr lang="fr-FR" sz="2000" dirty="0" smtClean="0"/>
              <a:t>De </a:t>
            </a:r>
            <a:r>
              <a:rPr lang="fr-FR" sz="2000" dirty="0"/>
              <a:t>l’interdiction temporaire ou définitive d’un traitement contraire aux dispositions de l’acte additionnel. </a:t>
            </a:r>
          </a:p>
          <a:p>
            <a:pPr marL="0" indent="0" algn="just">
              <a:buNone/>
            </a:pPr>
            <a:endParaRPr lang="fr-FR" sz="2400" u="sng" dirty="0" smtClean="0"/>
          </a:p>
          <a:p>
            <a:pPr marL="0" indent="0" algn="just">
              <a:buNone/>
            </a:pPr>
            <a:r>
              <a:rPr lang="fr-FR" sz="2400" u="sng" dirty="0" smtClean="0"/>
              <a:t>N.B</a:t>
            </a:r>
            <a:r>
              <a:rPr lang="fr-FR" sz="2400" dirty="0" smtClean="0"/>
              <a:t>. Ces mesures sont des mesures conservatoires, différentes des sanctions prévues par l’article 20.</a:t>
            </a: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43</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73721858"/>
      </p:ext>
    </p:extLst>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u="sng" dirty="0" smtClean="0"/>
              <a:t>Sanctions</a:t>
            </a:r>
          </a:p>
          <a:p>
            <a:pPr algn="just">
              <a:buFont typeface="Wingdings" pitchFamily="2" charset="2"/>
              <a:buChar char="ü"/>
            </a:pPr>
            <a:endParaRPr lang="fr-FR" sz="2000" dirty="0" smtClean="0"/>
          </a:p>
          <a:p>
            <a:pPr marL="0" indent="0" algn="just">
              <a:buNone/>
            </a:pPr>
            <a:r>
              <a:rPr lang="fr-FR" sz="2400" dirty="0" smtClean="0"/>
              <a:t>- En cas de non respect d’une mise en demeure, l’autorité peut prononcer:</a:t>
            </a:r>
          </a:p>
          <a:p>
            <a:pPr marL="0" indent="0" algn="just">
              <a:buNone/>
            </a:pPr>
            <a:endParaRPr lang="fr-FR" sz="2000" dirty="0" smtClean="0"/>
          </a:p>
          <a:p>
            <a:pPr algn="just">
              <a:buFont typeface="Wingdings" pitchFamily="2" charset="2"/>
              <a:buChar char="ü"/>
            </a:pPr>
            <a:r>
              <a:rPr lang="fr-FR" sz="2000" dirty="0" smtClean="0"/>
              <a:t>Un retrait provisoire de l’autorisation accordée,</a:t>
            </a:r>
          </a:p>
          <a:p>
            <a:pPr algn="just">
              <a:buFont typeface="Wingdings" pitchFamily="2" charset="2"/>
              <a:buChar char="ü"/>
            </a:pPr>
            <a:endParaRPr lang="fr-FR" sz="2000" dirty="0" smtClean="0"/>
          </a:p>
          <a:p>
            <a:pPr algn="just">
              <a:buFont typeface="Wingdings" pitchFamily="2" charset="2"/>
              <a:buChar char="ü"/>
            </a:pPr>
            <a:r>
              <a:rPr lang="fr-FR" sz="2000" dirty="0" smtClean="0"/>
              <a:t>Le retrait définitif,</a:t>
            </a:r>
          </a:p>
          <a:p>
            <a:pPr algn="just">
              <a:buFont typeface="Wingdings" pitchFamily="2" charset="2"/>
              <a:buChar char="ü"/>
            </a:pPr>
            <a:endParaRPr lang="fr-FR" sz="2000" dirty="0" smtClean="0"/>
          </a:p>
          <a:p>
            <a:pPr algn="just">
              <a:buFont typeface="Wingdings" pitchFamily="2" charset="2"/>
              <a:buChar char="ü"/>
            </a:pPr>
            <a:r>
              <a:rPr lang="fr-FR" sz="2000" dirty="0" smtClean="0"/>
              <a:t>Une amende « pécuniaire ». </a:t>
            </a:r>
          </a:p>
          <a:p>
            <a:pPr algn="just">
              <a:buFont typeface="Wingdings" pitchFamily="2" charset="2"/>
              <a:buChar char="ü"/>
            </a:pPr>
            <a:endParaRPr lang="fr-FR" sz="2000" dirty="0" smtClean="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44</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4823220"/>
      </p:ext>
    </p:extLst>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just">
              <a:buNone/>
            </a:pPr>
            <a:r>
              <a:rPr lang="fr-FR" sz="2800" b="1" u="sng" dirty="0" smtClean="0"/>
              <a:t>N.B</a:t>
            </a:r>
            <a:r>
              <a:rPr lang="fr-FR" sz="2800" b="1" dirty="0" smtClean="0"/>
              <a:t>. </a:t>
            </a:r>
            <a:r>
              <a:rPr lang="fr-FR" sz="2800" dirty="0" smtClean="0"/>
              <a:t>Vous noterez que ces mesures conservatoires et ces sanctions, sont de nature à compromettre l’activité numérique, avec les conséquences que cela peut entrainer sur votre politique commerciale, même s’il est prévu à l’article 21 un recours possible contre ces mesures et décisions.</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45</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00367802"/>
      </p:ext>
    </p:extLst>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endParaRPr lang="fr-FR" sz="2000" b="1" dirty="0"/>
          </a:p>
          <a:p>
            <a:pPr marL="0" indent="0" algn="ctr">
              <a:buNone/>
            </a:pPr>
            <a:r>
              <a:rPr lang="fr-FR" sz="2000" b="1" dirty="0" smtClean="0"/>
              <a:t>III.2.2. </a:t>
            </a:r>
            <a:r>
              <a:rPr lang="fr-FR" sz="2000" b="1" u="sng" dirty="0" smtClean="0"/>
              <a:t>rôle du juriste en relation avec ce cadre institutionnel</a:t>
            </a:r>
            <a:endParaRPr lang="fr-FR" sz="2000" b="1" u="sng" dirty="0"/>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46</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16768945"/>
      </p:ext>
    </p:extLst>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fr-FR" sz="2800" dirty="0" smtClean="0"/>
              <a:t>Il est effectivement attendu du juriste de banque:</a:t>
            </a:r>
          </a:p>
          <a:p>
            <a:pPr marL="0" indent="0" algn="just">
              <a:buNone/>
            </a:pPr>
            <a:endParaRPr lang="fr-FR" sz="2400" dirty="0" smtClean="0"/>
          </a:p>
          <a:p>
            <a:pPr marL="0" indent="0" algn="just">
              <a:buNone/>
            </a:pPr>
            <a:r>
              <a:rPr lang="fr-FR" sz="2400" dirty="0" smtClean="0"/>
              <a:t>- Son imprégnation relativement à ce disposition normatif,</a:t>
            </a:r>
          </a:p>
          <a:p>
            <a:pPr marL="0" indent="0" algn="just">
              <a:buNone/>
            </a:pPr>
            <a:endParaRPr lang="fr-FR" sz="2400" dirty="0" smtClean="0"/>
          </a:p>
          <a:p>
            <a:pPr marL="0" indent="0" algn="just">
              <a:buNone/>
            </a:pPr>
            <a:r>
              <a:rPr lang="fr-FR" sz="2400" dirty="0" smtClean="0"/>
              <a:t>- </a:t>
            </a:r>
            <a:r>
              <a:rPr lang="fr-FR" sz="2400" b="1" dirty="0" smtClean="0"/>
              <a:t>Et formellement</a:t>
            </a:r>
            <a:r>
              <a:rPr lang="fr-FR" sz="2400" dirty="0" smtClean="0"/>
              <a:t>, la mise en place au sein de l’établissement d’une structure dédiée et l’actualisation des procédures internes de son établissement, en relation avec le contrôle interne,</a:t>
            </a:r>
          </a:p>
          <a:p>
            <a:pPr marL="0" indent="0" algn="just">
              <a:buNone/>
            </a:pPr>
            <a:endParaRPr lang="fr-FR" sz="2400" dirty="0" smtClean="0"/>
          </a:p>
          <a:p>
            <a:pPr marL="0" indent="0" algn="just">
              <a:buNone/>
            </a:pPr>
            <a:r>
              <a:rPr lang="fr-FR" sz="2400" dirty="0" smtClean="0"/>
              <a:t>- La défense des intérêts de la banque en cas de procédure pour non respect de la loi et des droits des clients.</a:t>
            </a:r>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47</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81808238"/>
      </p:ext>
    </p:extLst>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r>
              <a:rPr lang="fr-FR" sz="2800" dirty="0" smtClean="0"/>
              <a:t>Le juriste connait bien l’importance qu’il </a:t>
            </a:r>
            <a:r>
              <a:rPr lang="fr-FR" sz="2800" dirty="0" err="1" smtClean="0"/>
              <a:t>ya</a:t>
            </a:r>
            <a:r>
              <a:rPr lang="fr-FR" sz="2800" dirty="0" smtClean="0"/>
              <a:t> dans les conditions de forme.</a:t>
            </a:r>
          </a:p>
          <a:p>
            <a:endParaRPr lang="fr-FR" sz="2800" dirty="0" smtClean="0"/>
          </a:p>
          <a:p>
            <a:r>
              <a:rPr lang="fr-FR" sz="2800" u="sng" dirty="0" smtClean="0"/>
              <a:t>Ex: le sucre, c’est du saccharose, pourtant il y a</a:t>
            </a:r>
            <a:r>
              <a:rPr lang="fr-FR" sz="2800" dirty="0" smtClean="0"/>
              <a:t>:</a:t>
            </a:r>
          </a:p>
          <a:p>
            <a:pPr marL="0" indent="0">
              <a:buNone/>
            </a:pPr>
            <a:endParaRPr lang="fr-FR" sz="2400" dirty="0" smtClean="0"/>
          </a:p>
          <a:p>
            <a:pPr marL="0" indent="0">
              <a:buNone/>
            </a:pPr>
            <a:r>
              <a:rPr lang="fr-FR" sz="2400" dirty="0" smtClean="0"/>
              <a:t>- Du sucre en pain,</a:t>
            </a:r>
          </a:p>
          <a:p>
            <a:pPr marL="0" indent="0">
              <a:buNone/>
            </a:pPr>
            <a:endParaRPr lang="fr-FR" sz="2400" dirty="0" smtClean="0"/>
          </a:p>
          <a:p>
            <a:pPr marL="0" indent="0">
              <a:buNone/>
            </a:pPr>
            <a:r>
              <a:rPr lang="fr-FR" sz="2400" dirty="0" smtClean="0"/>
              <a:t>- Du sucre en poudre,</a:t>
            </a:r>
          </a:p>
          <a:p>
            <a:pPr marL="0" indent="0">
              <a:buNone/>
            </a:pPr>
            <a:endParaRPr lang="fr-FR" sz="2400" dirty="0" smtClean="0"/>
          </a:p>
          <a:p>
            <a:pPr marL="0" indent="0">
              <a:buNone/>
            </a:pPr>
            <a:r>
              <a:rPr lang="fr-FR" sz="2400" dirty="0" smtClean="0"/>
              <a:t>- Et du sucre en carreaux . </a:t>
            </a: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48</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08387712"/>
      </p:ext>
    </p:extLst>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800" b="1" dirty="0" smtClean="0"/>
          </a:p>
          <a:p>
            <a:pPr marL="0" indent="0" algn="ctr">
              <a:buNone/>
            </a:pPr>
            <a:endParaRPr lang="fr-FR" sz="2800" b="1" dirty="0"/>
          </a:p>
          <a:p>
            <a:pPr marL="0" indent="0" algn="ctr">
              <a:buNone/>
            </a:pPr>
            <a:endParaRPr lang="fr-FR" sz="2800" b="1" dirty="0" smtClean="0"/>
          </a:p>
          <a:p>
            <a:pPr marL="0" indent="0" algn="ctr">
              <a:buNone/>
            </a:pPr>
            <a:r>
              <a:rPr lang="fr-FR" sz="2800" b="1" dirty="0" smtClean="0">
                <a:solidFill>
                  <a:srgbClr val="C00000"/>
                </a:solidFill>
              </a:rPr>
              <a:t>Ces formalités vont tourner </a:t>
            </a:r>
          </a:p>
          <a:p>
            <a:pPr marL="0" indent="0" algn="ctr">
              <a:buNone/>
            </a:pPr>
            <a:r>
              <a:rPr lang="fr-FR" sz="2800" b="1" dirty="0" smtClean="0">
                <a:solidFill>
                  <a:srgbClr val="C00000"/>
                </a:solidFill>
              </a:rPr>
              <a:t>autour des éléments ci-après:</a:t>
            </a:r>
            <a:endParaRPr lang="fr-FR" sz="2800" b="1" dirty="0">
              <a:solidFill>
                <a:srgbClr val="C00000"/>
              </a:solidFill>
            </a:endParaRP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49</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70857932"/>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dirty="0" smtClean="0"/>
              <a:t>L’innovation apparaît comme la prise en compte d’une nouveauté, pour accroitre les performances d’une entreprise et donc sa durée de vie.</a:t>
            </a:r>
          </a:p>
          <a:p>
            <a:pPr algn="just"/>
            <a:endParaRPr lang="fr-FR" sz="2800" dirty="0" smtClean="0"/>
          </a:p>
          <a:p>
            <a:pPr algn="just"/>
            <a:r>
              <a:rPr lang="fr-FR" sz="2800" dirty="0" smtClean="0"/>
              <a:t>La banque en ce qui la concerne a toujours été traversée par des innovations.</a:t>
            </a:r>
          </a:p>
          <a:p>
            <a:pPr algn="just"/>
            <a:endParaRPr lang="fr-FR" sz="2800" dirty="0" smtClean="0"/>
          </a:p>
          <a:p>
            <a:pPr algn="just"/>
            <a:r>
              <a:rPr lang="fr-FR" sz="2800" dirty="0" smtClean="0"/>
              <a:t>Il en est ainsi de l’informatique a permis:</a:t>
            </a: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75597448"/>
      </p:ext>
    </p:extLst>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fr-FR" sz="2800" b="1" dirty="0" smtClean="0"/>
              <a:t>Formalités de déclaration auprès de l’autorité de protection </a:t>
            </a:r>
          </a:p>
          <a:p>
            <a:pPr algn="just"/>
            <a:endParaRPr lang="fr-FR" sz="2800" b="1" dirty="0" smtClean="0"/>
          </a:p>
          <a:p>
            <a:pPr algn="just"/>
            <a:r>
              <a:rPr lang="fr-FR" sz="2800" b="1" dirty="0" smtClean="0"/>
              <a:t>Formalités de demandes d’avis et d’autorisations </a:t>
            </a:r>
          </a:p>
          <a:p>
            <a:pPr algn="just"/>
            <a:endParaRPr lang="fr-FR" sz="2800" b="1" dirty="0" smtClean="0"/>
          </a:p>
          <a:p>
            <a:pPr algn="just"/>
            <a:r>
              <a:rPr lang="fr-FR" sz="2800" b="1" dirty="0" smtClean="0"/>
              <a:t>Exonération de l’obligation de déclaration </a:t>
            </a:r>
          </a:p>
          <a:p>
            <a:pPr algn="just"/>
            <a:endParaRPr lang="fr-FR" sz="2800" b="1" dirty="0" smtClean="0"/>
          </a:p>
          <a:p>
            <a:pPr algn="just"/>
            <a:r>
              <a:rPr lang="fr-FR" sz="2800" b="1" dirty="0" smtClean="0"/>
              <a:t>Dispense de formalités </a:t>
            </a:r>
          </a:p>
          <a:p>
            <a:endParaRPr lang="fr-FR" dirty="0" smtClean="0"/>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50</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42791161"/>
      </p:ext>
    </p:extLst>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b="1" dirty="0" smtClean="0"/>
              <a:t>Types de traitements à mettre en œuvre </a:t>
            </a:r>
            <a:endParaRPr lang="fr-FR" sz="2800" b="1"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51</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75421825"/>
      </p:ext>
    </p:extLst>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100" b="1" dirty="0" smtClean="0"/>
              <a:t/>
            </a:r>
            <a:br>
              <a:rPr lang="fr-FR" sz="3100" b="1" dirty="0" smtClean="0"/>
            </a:br>
            <a:r>
              <a:rPr lang="fr-FR" sz="3100" b="1" dirty="0"/>
              <a:t/>
            </a:r>
            <a:br>
              <a:rPr lang="fr-FR" sz="3100" b="1" dirty="0"/>
            </a:br>
            <a:r>
              <a:rPr lang="fr-FR" sz="3100" b="1" u="sng" dirty="0" smtClean="0"/>
              <a:t>Formalités </a:t>
            </a:r>
            <a:r>
              <a:rPr lang="fr-FR" sz="3100" b="1" u="sng" dirty="0"/>
              <a:t>de déclaration auprès de l’autorité de protection</a:t>
            </a:r>
            <a:r>
              <a:rPr lang="fr-FR" sz="3100" b="1" dirty="0"/>
              <a:t> (article 5)</a:t>
            </a:r>
            <a:r>
              <a:rPr lang="fr-FR" b="1" dirty="0"/>
              <a:t/>
            </a:r>
            <a:br>
              <a:rPr lang="fr-FR" b="1" dirty="0"/>
            </a:br>
            <a:endParaRPr lang="fr-FR" dirty="0"/>
          </a:p>
        </p:txBody>
      </p:sp>
      <p:sp>
        <p:nvSpPr>
          <p:cNvPr id="3" name="Espace réservé du contenu 2"/>
          <p:cNvSpPr>
            <a:spLocks noGrp="1"/>
          </p:cNvSpPr>
          <p:nvPr>
            <p:ph idx="1"/>
          </p:nvPr>
        </p:nvSpPr>
        <p:spPr/>
        <p:txBody>
          <a:bodyPr>
            <a:normAutofit/>
          </a:bodyPr>
          <a:lstStyle/>
          <a:p>
            <a:pPr algn="just"/>
            <a:r>
              <a:rPr lang="fr-FR" sz="2800" dirty="0" smtClean="0"/>
              <a:t>Obligation de déclaration des traitements de données à caractère personnel, auprès de l’autorité de protection. Cette obligation ne concerne pas:</a:t>
            </a:r>
          </a:p>
          <a:p>
            <a:pPr marL="0" indent="0" algn="just">
              <a:buNone/>
            </a:pPr>
            <a:endParaRPr lang="fr-FR" sz="2400" dirty="0" smtClean="0"/>
          </a:p>
          <a:p>
            <a:pPr marL="0" indent="0" algn="just">
              <a:buNone/>
            </a:pPr>
            <a:r>
              <a:rPr lang="fr-FR" sz="2400" dirty="0" smtClean="0"/>
              <a:t>- Les traitements pour compte du service public (art 6)</a:t>
            </a:r>
          </a:p>
          <a:p>
            <a:pPr marL="0" indent="0" algn="just">
              <a:buNone/>
            </a:pPr>
            <a:endParaRPr lang="fr-FR" sz="2400" dirty="0" smtClean="0"/>
          </a:p>
          <a:p>
            <a:pPr marL="0" indent="0" algn="just">
              <a:buNone/>
            </a:pPr>
            <a:r>
              <a:rPr lang="fr-FR" sz="2400" dirty="0" smtClean="0"/>
              <a:t>- La dispense de formalité (art 11)</a:t>
            </a:r>
          </a:p>
          <a:p>
            <a:pPr marL="0" indent="0" algn="just">
              <a:buNone/>
            </a:pPr>
            <a:endParaRPr lang="fr-FR" sz="2400" dirty="0" smtClean="0"/>
          </a:p>
          <a:p>
            <a:pPr marL="0" indent="0" algn="just">
              <a:buNone/>
            </a:pPr>
            <a:r>
              <a:rPr lang="fr-FR" sz="2400" dirty="0" smtClean="0"/>
              <a:t>- Les types de traitement à mettre en œuvre après autorisation (art 12).</a:t>
            </a:r>
          </a:p>
          <a:p>
            <a:pPr marL="0" indent="0" algn="just">
              <a:buNone/>
            </a:pP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52</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7173094"/>
      </p:ext>
    </p:extLst>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2800" b="1" u="sng" dirty="0" smtClean="0"/>
              <a:t/>
            </a:r>
            <a:br>
              <a:rPr lang="fr-FR" sz="2800" b="1" u="sng" dirty="0" smtClean="0"/>
            </a:br>
            <a:r>
              <a:rPr lang="fr-FR" sz="2800" b="1" u="sng" dirty="0" smtClean="0"/>
              <a:t>Exonération de l’obligation de déclaration (art 10)</a:t>
            </a:r>
            <a:br>
              <a:rPr lang="fr-FR" sz="2800" b="1" u="sng" dirty="0" smtClean="0"/>
            </a:br>
            <a:endParaRPr lang="fr-FR" sz="2800" b="1" u="sng" dirty="0"/>
          </a:p>
        </p:txBody>
      </p:sp>
      <p:sp>
        <p:nvSpPr>
          <p:cNvPr id="3" name="Espace réservé du contenu 2"/>
          <p:cNvSpPr>
            <a:spLocks noGrp="1"/>
          </p:cNvSpPr>
          <p:nvPr>
            <p:ph idx="1"/>
          </p:nvPr>
        </p:nvSpPr>
        <p:spPr/>
        <p:txBody>
          <a:bodyPr>
            <a:normAutofit/>
          </a:bodyPr>
          <a:lstStyle/>
          <a:p>
            <a:pPr algn="just"/>
            <a:r>
              <a:rPr lang="fr-FR" sz="2800" dirty="0" smtClean="0"/>
              <a:t>Pouvoir de l’autorité de protection, de publier des normes pour simplifier ou exonérer l’obligation de déclaration, lorsque la mise en œuvre des données à caractère personnel, n’est pas susceptible de porter atteinte à la vie privée ou aux libertés (art 10).</a:t>
            </a:r>
          </a:p>
          <a:p>
            <a:pPr algn="just"/>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53</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31948237"/>
      </p:ext>
    </p:extLst>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sz="3100" b="1" u="sng" dirty="0" smtClean="0"/>
              <a:t>Formalités </a:t>
            </a:r>
            <a:r>
              <a:rPr lang="fr-FR" sz="3100" b="1" u="sng" dirty="0"/>
              <a:t>de demandes d’avis et d’autorisations</a:t>
            </a:r>
            <a:r>
              <a:rPr lang="fr-FR" sz="3100" b="1" dirty="0"/>
              <a:t> </a:t>
            </a:r>
            <a:r>
              <a:rPr lang="fr-FR" sz="3100" b="1" dirty="0" smtClean="0"/>
              <a:t/>
            </a:r>
            <a:br>
              <a:rPr lang="fr-FR" sz="3100" b="1" dirty="0" smtClean="0"/>
            </a:br>
            <a:r>
              <a:rPr lang="fr-FR" sz="3100" b="1" dirty="0" smtClean="0"/>
              <a:t>(</a:t>
            </a:r>
            <a:r>
              <a:rPr lang="fr-FR" sz="3100" b="1" dirty="0"/>
              <a:t>art 7)</a:t>
            </a:r>
            <a:r>
              <a:rPr lang="fr-FR" b="1" dirty="0"/>
              <a:t/>
            </a:r>
            <a:br>
              <a:rPr lang="fr-FR" b="1" dirty="0"/>
            </a:br>
            <a:endParaRPr lang="fr-FR" dirty="0"/>
          </a:p>
        </p:txBody>
      </p:sp>
      <p:sp>
        <p:nvSpPr>
          <p:cNvPr id="3" name="Espace réservé du contenu 2"/>
          <p:cNvSpPr>
            <a:spLocks noGrp="1"/>
          </p:cNvSpPr>
          <p:nvPr>
            <p:ph idx="1"/>
          </p:nvPr>
        </p:nvSpPr>
        <p:spPr/>
        <p:txBody>
          <a:bodyPr>
            <a:normAutofit/>
          </a:bodyPr>
          <a:lstStyle/>
          <a:p>
            <a:pPr algn="just"/>
            <a:r>
              <a:rPr lang="fr-FR" sz="2800" u="sng" dirty="0" smtClean="0"/>
              <a:t>L’article 7 listes les éléments constitutifs</a:t>
            </a:r>
            <a:r>
              <a:rPr lang="fr-FR" sz="2800" dirty="0" smtClean="0"/>
              <a:t>:</a:t>
            </a:r>
          </a:p>
          <a:p>
            <a:pPr algn="just">
              <a:buFontTx/>
              <a:buChar char="-"/>
            </a:pPr>
            <a:endParaRPr lang="fr-FR" sz="2400" dirty="0" smtClean="0"/>
          </a:p>
          <a:p>
            <a:pPr algn="just">
              <a:buFontTx/>
              <a:buChar char="-"/>
            </a:pPr>
            <a:r>
              <a:rPr lang="fr-FR" sz="2400" dirty="0" smtClean="0"/>
              <a:t>de la demande d’avis,</a:t>
            </a:r>
          </a:p>
          <a:p>
            <a:pPr algn="just">
              <a:buFontTx/>
              <a:buChar char="-"/>
            </a:pPr>
            <a:endParaRPr lang="fr-FR" sz="2400" dirty="0" smtClean="0"/>
          </a:p>
          <a:p>
            <a:pPr algn="just">
              <a:buFontTx/>
              <a:buChar char="-"/>
            </a:pPr>
            <a:r>
              <a:rPr lang="fr-FR" sz="2400" dirty="0" smtClean="0"/>
              <a:t>de la demande de déclarations, </a:t>
            </a:r>
          </a:p>
          <a:p>
            <a:pPr algn="just">
              <a:buFontTx/>
              <a:buChar char="-"/>
            </a:pPr>
            <a:endParaRPr lang="fr-FR" sz="2400" dirty="0" smtClean="0"/>
          </a:p>
          <a:p>
            <a:pPr algn="just">
              <a:buFontTx/>
              <a:buChar char="-"/>
            </a:pPr>
            <a:r>
              <a:rPr lang="fr-FR" sz="2400" dirty="0" smtClean="0"/>
              <a:t>de la demande d’autorisations.</a:t>
            </a: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54</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60300889"/>
      </p:ext>
    </p:extLst>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sz="3100" b="1" u="sng" dirty="0" smtClean="0"/>
              <a:t>D</a:t>
            </a:r>
            <a:r>
              <a:rPr lang="fr-FR" sz="3200" b="1" u="sng" dirty="0" smtClean="0"/>
              <a:t>ispense </a:t>
            </a:r>
            <a:r>
              <a:rPr lang="fr-FR" sz="3200" b="1" u="sng" dirty="0"/>
              <a:t>de formalités (art 11)</a:t>
            </a:r>
            <a:endParaRPr lang="fr-FR" dirty="0"/>
          </a:p>
        </p:txBody>
      </p:sp>
      <p:sp>
        <p:nvSpPr>
          <p:cNvPr id="3" name="Espace réservé du contenu 2"/>
          <p:cNvSpPr>
            <a:spLocks noGrp="1"/>
          </p:cNvSpPr>
          <p:nvPr>
            <p:ph idx="1"/>
          </p:nvPr>
        </p:nvSpPr>
        <p:spPr/>
        <p:txBody>
          <a:bodyPr>
            <a:normAutofit/>
          </a:bodyPr>
          <a:lstStyle/>
          <a:p>
            <a:r>
              <a:rPr lang="fr-FR" sz="2800" dirty="0" smtClean="0"/>
              <a:t>Voir l’article 11</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55</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21099493"/>
      </p:ext>
    </p:extLst>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endParaRPr lang="fr-FR" sz="2000" b="1" dirty="0"/>
          </a:p>
          <a:p>
            <a:pPr marL="0" indent="0" algn="ctr">
              <a:buNone/>
            </a:pPr>
            <a:r>
              <a:rPr lang="fr-FR" sz="2000" b="1" dirty="0" smtClean="0"/>
              <a:t>III.2.3. </a:t>
            </a:r>
            <a:r>
              <a:rPr lang="fr-FR" sz="2000" b="1" u="sng" dirty="0" smtClean="0"/>
              <a:t>Quelques précisions terminologiques</a:t>
            </a:r>
            <a:endParaRPr lang="fr-FR" sz="2000" b="1" u="sng"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56</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45033583"/>
      </p:ext>
    </p:extLst>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lvl="0" indent="0" algn="just">
              <a:buNone/>
            </a:pPr>
            <a:r>
              <a:rPr lang="fr-FR" sz="2400" b="1" dirty="0" smtClean="0"/>
              <a:t>- donnée </a:t>
            </a:r>
            <a:r>
              <a:rPr lang="fr-FR" sz="2400" b="1" dirty="0"/>
              <a:t>à caractère personnel </a:t>
            </a:r>
          </a:p>
          <a:p>
            <a:pPr marL="0" lvl="0" indent="0" algn="just">
              <a:buNone/>
            </a:pPr>
            <a:endParaRPr lang="fr-FR" sz="2400" b="1" dirty="0" smtClean="0"/>
          </a:p>
          <a:p>
            <a:pPr marL="0" lvl="0" indent="0" algn="just">
              <a:buNone/>
            </a:pPr>
            <a:r>
              <a:rPr lang="fr-FR" sz="2400" b="1" dirty="0" smtClean="0"/>
              <a:t>- personne </a:t>
            </a:r>
            <a:r>
              <a:rPr lang="fr-FR" sz="2400" b="1" dirty="0"/>
              <a:t>concernée </a:t>
            </a:r>
          </a:p>
          <a:p>
            <a:pPr marL="0" lvl="0" indent="0" algn="just">
              <a:buNone/>
            </a:pPr>
            <a:endParaRPr lang="fr-FR" sz="2400" b="1" dirty="0" smtClean="0"/>
          </a:p>
          <a:p>
            <a:pPr marL="0" lvl="0" indent="0" algn="just">
              <a:buNone/>
            </a:pPr>
            <a:r>
              <a:rPr lang="fr-FR" sz="2400" b="1" dirty="0" smtClean="0"/>
              <a:t>- responsable </a:t>
            </a:r>
            <a:r>
              <a:rPr lang="fr-FR" sz="2400" b="1" dirty="0"/>
              <a:t>de traitement </a:t>
            </a:r>
          </a:p>
          <a:p>
            <a:pPr marL="0" lvl="0" indent="0" algn="just">
              <a:buNone/>
            </a:pPr>
            <a:endParaRPr lang="fr-FR" sz="2400" b="1" dirty="0" smtClean="0"/>
          </a:p>
          <a:p>
            <a:pPr marL="0" lvl="0" indent="0" algn="just">
              <a:buNone/>
            </a:pPr>
            <a:r>
              <a:rPr lang="fr-FR" sz="2400" b="1" dirty="0" smtClean="0"/>
              <a:t>- Destinataire </a:t>
            </a:r>
            <a:r>
              <a:rPr lang="fr-FR" sz="2400" b="1" dirty="0"/>
              <a:t>des données </a:t>
            </a:r>
            <a:r>
              <a:rPr lang="fr-FR" sz="2400" b="1" dirty="0" smtClean="0"/>
              <a:t>personnelles</a:t>
            </a:r>
          </a:p>
          <a:p>
            <a:pPr marL="0" indent="0" algn="just">
              <a:buNone/>
            </a:pPr>
            <a:endParaRPr lang="fr-FR" sz="2400" b="1" dirty="0" smtClean="0"/>
          </a:p>
          <a:p>
            <a:pPr marL="0" indent="0" algn="just">
              <a:buNone/>
            </a:pPr>
            <a:r>
              <a:rPr lang="fr-FR" sz="2400" b="1" dirty="0" smtClean="0"/>
              <a:t>- </a:t>
            </a:r>
            <a:r>
              <a:rPr lang="fr-FR" sz="2400" b="1" dirty="0"/>
              <a:t>traitement de données personnelles </a:t>
            </a:r>
          </a:p>
          <a:p>
            <a:pPr marL="0" lvl="0" indent="0" algn="just">
              <a:buNone/>
            </a:pPr>
            <a:endParaRPr lang="fr-FR" sz="2400" b="1" dirty="0"/>
          </a:p>
          <a:p>
            <a:pPr marL="0" indent="0">
              <a:buNone/>
            </a:pPr>
            <a:endParaRPr lang="fr-FR" u="sng"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57</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85171709"/>
      </p:ext>
    </p:extLst>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sz="3100" b="1" u="sng" dirty="0" smtClean="0"/>
              <a:t/>
            </a:r>
            <a:br>
              <a:rPr lang="fr-FR" sz="3100" b="1" u="sng" dirty="0" smtClean="0"/>
            </a:br>
            <a:r>
              <a:rPr lang="fr-FR" sz="3100" b="1" u="sng" dirty="0" smtClean="0"/>
              <a:t>Données </a:t>
            </a:r>
            <a:r>
              <a:rPr lang="fr-FR" sz="3100" b="1" u="sng" dirty="0"/>
              <a:t>à caractère personnel </a:t>
            </a:r>
            <a:r>
              <a:rPr lang="fr-FR" sz="3100" b="1" u="sng" dirty="0" smtClean="0"/>
              <a:t>(art 1er)</a:t>
            </a:r>
            <a:r>
              <a:rPr lang="fr-FR" b="1" dirty="0"/>
              <a:t/>
            </a:r>
            <a:br>
              <a:rPr lang="fr-FR" b="1" dirty="0"/>
            </a:br>
            <a:endParaRPr lang="fr-FR" dirty="0"/>
          </a:p>
        </p:txBody>
      </p:sp>
      <p:sp>
        <p:nvSpPr>
          <p:cNvPr id="3" name="Espace réservé du contenu 2"/>
          <p:cNvSpPr>
            <a:spLocks noGrp="1"/>
          </p:cNvSpPr>
          <p:nvPr>
            <p:ph idx="1"/>
          </p:nvPr>
        </p:nvSpPr>
        <p:spPr/>
        <p:txBody>
          <a:bodyPr>
            <a:normAutofit/>
          </a:bodyPr>
          <a:lstStyle/>
          <a:p>
            <a:pPr algn="just"/>
            <a:r>
              <a:rPr lang="fr-FR" sz="2800" dirty="0" smtClean="0"/>
              <a:t>Toute information relative à une personne physique identifiée ou identifiable directement ou indirectement par référence à un numéro d’identification ou à un ou plusieurs éléments, propre à son identité physique, physiologique, génétique, psychique, culturelle, sociale ou économique. </a:t>
            </a:r>
          </a:p>
          <a:p>
            <a:pPr algn="just"/>
            <a:endParaRPr lang="fr-FR" sz="2800" dirty="0"/>
          </a:p>
          <a:p>
            <a:pPr algn="just"/>
            <a:r>
              <a:rPr lang="fr-FR" sz="2800" u="sng" dirty="0" smtClean="0"/>
              <a:t>illustration</a:t>
            </a:r>
            <a:endParaRPr lang="fr-FR" sz="2800" u="sng"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58</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98823892"/>
      </p:ext>
    </p:extLst>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lvl="0" indent="0">
              <a:buNone/>
            </a:pPr>
            <a:r>
              <a:rPr lang="fr-FR" sz="2400" dirty="0" smtClean="0"/>
              <a:t>- nom</a:t>
            </a:r>
            <a:r>
              <a:rPr lang="fr-FR" sz="2400" dirty="0"/>
              <a:t>, prénom,</a:t>
            </a:r>
          </a:p>
          <a:p>
            <a:pPr marL="0" lvl="0" indent="0">
              <a:buNone/>
            </a:pPr>
            <a:endParaRPr lang="fr-FR" sz="2400" dirty="0" smtClean="0"/>
          </a:p>
          <a:p>
            <a:pPr marL="0" lvl="0" indent="0">
              <a:buNone/>
            </a:pPr>
            <a:r>
              <a:rPr lang="fr-FR" sz="2400" dirty="0" smtClean="0"/>
              <a:t>- photo</a:t>
            </a:r>
            <a:r>
              <a:rPr lang="fr-FR" sz="2400" dirty="0"/>
              <a:t>,</a:t>
            </a:r>
          </a:p>
          <a:p>
            <a:pPr marL="0" lvl="0" indent="0">
              <a:buNone/>
            </a:pPr>
            <a:endParaRPr lang="fr-FR" sz="2400" dirty="0" smtClean="0"/>
          </a:p>
          <a:p>
            <a:pPr marL="0" lvl="0" indent="0">
              <a:buNone/>
            </a:pPr>
            <a:r>
              <a:rPr lang="fr-FR" sz="2400" dirty="0" smtClean="0"/>
              <a:t>- date </a:t>
            </a:r>
            <a:r>
              <a:rPr lang="fr-FR" sz="2400" dirty="0"/>
              <a:t>de naissance,</a:t>
            </a:r>
          </a:p>
          <a:p>
            <a:pPr marL="0" lvl="0" indent="0">
              <a:buNone/>
            </a:pPr>
            <a:endParaRPr lang="fr-FR" sz="2400" dirty="0" smtClean="0"/>
          </a:p>
          <a:p>
            <a:pPr marL="0" lvl="0" indent="0">
              <a:buNone/>
            </a:pPr>
            <a:r>
              <a:rPr lang="fr-FR" sz="2400" dirty="0" smtClean="0"/>
              <a:t>- statut </a:t>
            </a:r>
            <a:r>
              <a:rPr lang="fr-FR" sz="2400" dirty="0"/>
              <a:t>matrimonial,</a:t>
            </a:r>
          </a:p>
          <a:p>
            <a:pPr marL="0" lvl="0" indent="0">
              <a:buNone/>
            </a:pPr>
            <a:endParaRPr lang="fr-FR" sz="2400" dirty="0" smtClean="0"/>
          </a:p>
          <a:p>
            <a:pPr marL="0" lvl="0" indent="0">
              <a:buNone/>
            </a:pPr>
            <a:r>
              <a:rPr lang="fr-FR" sz="2400" dirty="0" smtClean="0"/>
              <a:t>- adresse </a:t>
            </a:r>
            <a:r>
              <a:rPr lang="fr-FR" sz="2400" dirty="0"/>
              <a:t>postale, email, adresse IP d'ordinateur</a:t>
            </a:r>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59</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43062600"/>
      </p:ext>
    </p:extLst>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buFontTx/>
              <a:buChar char="-"/>
            </a:pPr>
            <a:r>
              <a:rPr lang="fr-FR" sz="2400" dirty="0"/>
              <a:t>d’assurer le traitement automatique de l’information,</a:t>
            </a:r>
          </a:p>
          <a:p>
            <a:pPr algn="just">
              <a:buFontTx/>
              <a:buChar char="-"/>
            </a:pPr>
            <a:endParaRPr lang="fr-FR" sz="2400" dirty="0" smtClean="0"/>
          </a:p>
          <a:p>
            <a:pPr algn="just">
              <a:buFontTx/>
              <a:buChar char="-"/>
            </a:pPr>
            <a:r>
              <a:rPr lang="fr-FR" sz="2400" dirty="0" smtClean="0"/>
              <a:t>D’intégrer </a:t>
            </a:r>
            <a:r>
              <a:rPr lang="fr-FR" sz="2400" dirty="0"/>
              <a:t>l’informatique à la monnaie pour faire de la monétique</a:t>
            </a:r>
            <a:r>
              <a:rPr lang="fr-FR" sz="2400" dirty="0" smtClean="0"/>
              <a:t>.</a:t>
            </a:r>
          </a:p>
          <a:p>
            <a:pPr algn="just"/>
            <a:endParaRPr lang="fr-FR" sz="2400" dirty="0" smtClean="0"/>
          </a:p>
          <a:p>
            <a:pPr algn="just"/>
            <a:r>
              <a:rPr lang="fr-FR" sz="2800" dirty="0" smtClean="0"/>
              <a:t>C’est de cette même croissance rapide des technologies de l’information et de la communication (TIC), qu’est née ce que l’on a appelé « </a:t>
            </a:r>
            <a:r>
              <a:rPr lang="fr-FR" sz="2800" b="1" dirty="0" smtClean="0"/>
              <a:t>la révolution numérique</a:t>
            </a:r>
            <a:r>
              <a:rPr lang="fr-FR" sz="2800" dirty="0" smtClean="0"/>
              <a:t> ».</a:t>
            </a:r>
            <a:endParaRPr lang="fr-FR" sz="2800" dirty="0"/>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85899428"/>
      </p:ext>
    </p:extLst>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buNone/>
            </a:pPr>
            <a:r>
              <a:rPr lang="fr-FR" sz="2600" dirty="0"/>
              <a:t>- n° de sécurité sociale,</a:t>
            </a:r>
          </a:p>
          <a:p>
            <a:pPr marL="0" lvl="0" indent="0">
              <a:buNone/>
            </a:pPr>
            <a:endParaRPr lang="fr-FR" sz="2600" dirty="0" smtClean="0"/>
          </a:p>
          <a:p>
            <a:pPr marL="0" lvl="0" indent="0">
              <a:buNone/>
            </a:pPr>
            <a:r>
              <a:rPr lang="fr-FR" sz="2600" dirty="0" smtClean="0"/>
              <a:t>- n</a:t>
            </a:r>
            <a:r>
              <a:rPr lang="fr-FR" sz="2600" dirty="0"/>
              <a:t>° de téléphone,</a:t>
            </a:r>
          </a:p>
          <a:p>
            <a:pPr marL="0" lvl="0" indent="0">
              <a:buNone/>
            </a:pPr>
            <a:endParaRPr lang="fr-FR" sz="2600" dirty="0" smtClean="0"/>
          </a:p>
          <a:p>
            <a:pPr marL="0" lvl="0" indent="0">
              <a:buNone/>
            </a:pPr>
            <a:r>
              <a:rPr lang="fr-FR" sz="2600" dirty="0" smtClean="0"/>
              <a:t>- n</a:t>
            </a:r>
            <a:r>
              <a:rPr lang="fr-FR" sz="2600" dirty="0"/>
              <a:t>° de carte bancaire,</a:t>
            </a:r>
          </a:p>
          <a:p>
            <a:pPr marL="0" lvl="0" indent="0">
              <a:buNone/>
            </a:pPr>
            <a:endParaRPr lang="fr-FR" sz="2600" dirty="0" smtClean="0"/>
          </a:p>
          <a:p>
            <a:pPr marL="0" lvl="0" indent="0">
              <a:buNone/>
            </a:pPr>
            <a:r>
              <a:rPr lang="fr-FR" sz="2600" dirty="0" smtClean="0"/>
              <a:t>- plaque </a:t>
            </a:r>
            <a:r>
              <a:rPr lang="fr-FR" sz="2600" dirty="0"/>
              <a:t>d'immatriculation du véhicule,</a:t>
            </a:r>
          </a:p>
          <a:p>
            <a:pPr marL="0" lvl="0" indent="0">
              <a:buNone/>
            </a:pPr>
            <a:endParaRPr lang="fr-FR" sz="2600" dirty="0" smtClean="0"/>
          </a:p>
          <a:p>
            <a:pPr marL="0" lvl="0" indent="0">
              <a:buNone/>
            </a:pPr>
            <a:r>
              <a:rPr lang="fr-FR" sz="2600" dirty="0" smtClean="0"/>
              <a:t>- empreinte </a:t>
            </a:r>
            <a:r>
              <a:rPr lang="fr-FR" sz="2600" dirty="0"/>
              <a:t>génétique,</a:t>
            </a:r>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60</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13339812"/>
      </p:ext>
    </p:extLst>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lvl="0" indent="0" algn="just">
              <a:buNone/>
            </a:pPr>
            <a:r>
              <a:rPr lang="fr-FR" sz="2400" dirty="0" smtClean="0"/>
              <a:t>- élément </a:t>
            </a:r>
            <a:r>
              <a:rPr lang="fr-FR" sz="2400" dirty="0"/>
              <a:t>d'identification biométrique,</a:t>
            </a:r>
          </a:p>
          <a:p>
            <a:pPr marL="0" lvl="0" indent="0" algn="just">
              <a:buNone/>
            </a:pPr>
            <a:endParaRPr lang="fr-FR" sz="2400" dirty="0" smtClean="0"/>
          </a:p>
          <a:p>
            <a:pPr marL="0" lvl="0" indent="0" algn="just">
              <a:buNone/>
            </a:pPr>
            <a:r>
              <a:rPr lang="fr-FR" sz="2400" dirty="0" smtClean="0"/>
              <a:t>- les </a:t>
            </a:r>
            <a:r>
              <a:rPr lang="fr-FR" sz="2400" dirty="0"/>
              <a:t>données de géolocalisation du véhicule professionnel,</a:t>
            </a:r>
          </a:p>
          <a:p>
            <a:pPr marL="0" lvl="0" indent="0" algn="just">
              <a:buNone/>
            </a:pPr>
            <a:endParaRPr lang="fr-FR" sz="2400" dirty="0" smtClean="0"/>
          </a:p>
          <a:p>
            <a:pPr marL="0" lvl="0" indent="0" algn="just">
              <a:buNone/>
            </a:pPr>
            <a:r>
              <a:rPr lang="fr-FR" sz="2400" dirty="0" smtClean="0"/>
              <a:t>- etc.</a:t>
            </a:r>
          </a:p>
          <a:p>
            <a:pPr marL="0" lvl="0" indent="0" algn="just">
              <a:buNone/>
            </a:pPr>
            <a:endParaRPr lang="fr-FR" sz="2400" dirty="0" smtClean="0"/>
          </a:p>
          <a:p>
            <a:pPr marL="0" lvl="0" indent="0" algn="just">
              <a:buNone/>
            </a:pPr>
            <a:r>
              <a:rPr lang="fr-FR" sz="2800" u="sng" dirty="0" smtClean="0"/>
              <a:t>N.B</a:t>
            </a:r>
            <a:r>
              <a:rPr lang="fr-FR" sz="2800" dirty="0" smtClean="0"/>
              <a:t>. Il y a lieu de distinguer : données à caractère personnel/données sensibles</a:t>
            </a:r>
            <a:endParaRPr lang="fr-FR" sz="2800" dirty="0"/>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61</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84683705"/>
      </p:ext>
    </p:extLst>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u="sng" dirty="0" smtClean="0"/>
              <a:t>La donnée sensible est une donnée à caractère personnel, relative</a:t>
            </a:r>
            <a:r>
              <a:rPr lang="fr-FR" sz="2800" dirty="0" smtClean="0"/>
              <a:t>:</a:t>
            </a:r>
          </a:p>
          <a:p>
            <a:pPr algn="just">
              <a:buFontTx/>
              <a:buChar char="-"/>
            </a:pPr>
            <a:endParaRPr lang="fr-FR" sz="2400" dirty="0" smtClean="0"/>
          </a:p>
          <a:p>
            <a:pPr algn="just">
              <a:buFontTx/>
              <a:buChar char="-"/>
            </a:pPr>
            <a:r>
              <a:rPr lang="fr-FR" sz="2400" dirty="0" smtClean="0"/>
              <a:t>aux opinions ou activités religieuses, </a:t>
            </a:r>
          </a:p>
          <a:p>
            <a:pPr algn="just">
              <a:buFontTx/>
              <a:buChar char="-"/>
            </a:pPr>
            <a:endParaRPr lang="fr-FR" sz="2400" dirty="0" smtClean="0"/>
          </a:p>
          <a:p>
            <a:pPr algn="just">
              <a:buFontTx/>
              <a:buChar char="-"/>
            </a:pPr>
            <a:r>
              <a:rPr lang="fr-FR" sz="2400" dirty="0" smtClean="0"/>
              <a:t>philosophiques, politiques, syndicales, </a:t>
            </a:r>
          </a:p>
          <a:p>
            <a:pPr algn="just">
              <a:buFontTx/>
              <a:buChar char="-"/>
            </a:pPr>
            <a:endParaRPr lang="fr-FR" sz="2400" dirty="0" smtClean="0"/>
          </a:p>
          <a:p>
            <a:pPr algn="just">
              <a:buFontTx/>
              <a:buChar char="-"/>
            </a:pPr>
            <a:r>
              <a:rPr lang="fr-FR" sz="2400" dirty="0" smtClean="0"/>
              <a:t>à la vie sexuelle ou raciale, à la santé, </a:t>
            </a:r>
          </a:p>
          <a:p>
            <a:pPr algn="just">
              <a:buFontTx/>
              <a:buChar char="-"/>
            </a:pPr>
            <a:endParaRPr lang="fr-FR" sz="2400" dirty="0" smtClean="0"/>
          </a:p>
          <a:p>
            <a:pPr algn="just">
              <a:buFontTx/>
              <a:buChar char="-"/>
            </a:pPr>
            <a:r>
              <a:rPr lang="fr-FR" sz="2400" dirty="0" smtClean="0"/>
              <a:t>aux </a:t>
            </a:r>
            <a:r>
              <a:rPr lang="fr-FR" sz="2400" dirty="0"/>
              <a:t>mesures d’ordre sociale, </a:t>
            </a:r>
          </a:p>
          <a:p>
            <a:pPr algn="just">
              <a:buFontTx/>
              <a:buChar char="-"/>
            </a:pPr>
            <a:endParaRPr lang="fr-FR" sz="2400" dirty="0" smtClean="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62</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26140874"/>
      </p:ext>
    </p:extLst>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buFontTx/>
              <a:buChar char="-"/>
            </a:pPr>
            <a:r>
              <a:rPr lang="fr-FR" sz="2400" dirty="0" smtClean="0"/>
              <a:t>aux </a:t>
            </a:r>
            <a:r>
              <a:rPr lang="fr-FR" sz="2400" dirty="0"/>
              <a:t>poursuites, </a:t>
            </a:r>
          </a:p>
          <a:p>
            <a:pPr algn="just">
              <a:buFontTx/>
              <a:buChar char="-"/>
            </a:pPr>
            <a:endParaRPr lang="fr-FR" sz="2400" dirty="0" smtClean="0"/>
          </a:p>
          <a:p>
            <a:pPr algn="just">
              <a:buFontTx/>
              <a:buChar char="-"/>
            </a:pPr>
            <a:r>
              <a:rPr lang="fr-FR" sz="2400" dirty="0" smtClean="0"/>
              <a:t>aux </a:t>
            </a:r>
            <a:r>
              <a:rPr lang="fr-FR" sz="2400" dirty="0"/>
              <a:t>sanctions pénales ou administratives</a:t>
            </a:r>
            <a:r>
              <a:rPr lang="fr-FR" sz="2400" dirty="0" smtClean="0"/>
              <a:t>.</a:t>
            </a:r>
          </a:p>
          <a:p>
            <a:pPr marL="0" indent="0" algn="just">
              <a:buNone/>
            </a:pPr>
            <a:endParaRPr lang="fr-FR" sz="2400" dirty="0"/>
          </a:p>
          <a:p>
            <a:pPr marL="0" indent="0" algn="just">
              <a:buNone/>
            </a:pPr>
            <a:r>
              <a:rPr lang="fr-FR" sz="2400" dirty="0" smtClean="0"/>
              <a:t>- L’article 30 interdit  de procéder à la collecte, et à tout traitement qui révèle l’origine raciale, ethnique ou régionale, la filiation, les opinions politiques, les convictions religieuses ou philosophiques, l’appartenance syndicale,  la vie sexuelle, les données génétiques ou plus généralement celles relatives à l’état de santé de la personne concernée. On cherche par exemple à éviter des </a:t>
            </a:r>
            <a:r>
              <a:rPr lang="fr-FR" sz="2400" b="1" dirty="0" smtClean="0"/>
              <a:t>comportements discriminatoires</a:t>
            </a:r>
            <a:r>
              <a:rPr lang="fr-FR" sz="2400" dirty="0" smtClean="0"/>
              <a:t>. </a:t>
            </a:r>
            <a:endParaRPr lang="fr-FR" sz="2400" dirty="0"/>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63</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74076951"/>
      </p:ext>
    </p:extLst>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sz="3100" b="1" u="sng" dirty="0" smtClean="0"/>
              <a:t/>
            </a:r>
            <a:br>
              <a:rPr lang="fr-FR" sz="3100" b="1" u="sng" dirty="0" smtClean="0"/>
            </a:br>
            <a:r>
              <a:rPr lang="fr-FR" sz="3100" b="1" u="sng" dirty="0" smtClean="0"/>
              <a:t>Personne </a:t>
            </a:r>
            <a:r>
              <a:rPr lang="fr-FR" sz="3100" b="1" u="sng" dirty="0"/>
              <a:t>concernée </a:t>
            </a:r>
            <a:r>
              <a:rPr lang="fr-FR" sz="3100" b="1" u="sng" dirty="0" smtClean="0"/>
              <a:t>(art 1er)</a:t>
            </a:r>
            <a:r>
              <a:rPr lang="fr-FR" b="1" dirty="0"/>
              <a:t/>
            </a:r>
            <a:br>
              <a:rPr lang="fr-FR" b="1" dirty="0"/>
            </a:br>
            <a:endParaRPr lang="fr-FR" dirty="0"/>
          </a:p>
        </p:txBody>
      </p:sp>
      <p:sp>
        <p:nvSpPr>
          <p:cNvPr id="3" name="Espace réservé du contenu 2"/>
          <p:cNvSpPr>
            <a:spLocks noGrp="1"/>
          </p:cNvSpPr>
          <p:nvPr>
            <p:ph idx="1"/>
          </p:nvPr>
        </p:nvSpPr>
        <p:spPr/>
        <p:txBody>
          <a:bodyPr>
            <a:normAutofit/>
          </a:bodyPr>
          <a:lstStyle/>
          <a:p>
            <a:pPr algn="just"/>
            <a:r>
              <a:rPr lang="fr-FR" sz="2800" dirty="0" smtClean="0"/>
              <a:t>Toute personne physique qui fait l’objet d’un traitement des données à caractère personnel. C’est par exemple notre clientèle personne physique.</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64</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53795117"/>
      </p:ext>
    </p:extLst>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smtClean="0"/>
              <a:t>Responsable </a:t>
            </a:r>
            <a:r>
              <a:rPr lang="fr-FR" sz="2800" b="1" u="sng" dirty="0"/>
              <a:t>de </a:t>
            </a:r>
            <a:r>
              <a:rPr lang="fr-FR" sz="2800" b="1" u="sng" dirty="0" smtClean="0"/>
              <a:t>traitement (art 1er)</a:t>
            </a:r>
            <a:endParaRPr lang="fr-FR" sz="2800" u="sng" dirty="0"/>
          </a:p>
        </p:txBody>
      </p:sp>
      <p:sp>
        <p:nvSpPr>
          <p:cNvPr id="3" name="Espace réservé du contenu 2"/>
          <p:cNvSpPr>
            <a:spLocks noGrp="1"/>
          </p:cNvSpPr>
          <p:nvPr>
            <p:ph idx="1"/>
          </p:nvPr>
        </p:nvSpPr>
        <p:spPr/>
        <p:txBody>
          <a:bodyPr>
            <a:normAutofit/>
          </a:bodyPr>
          <a:lstStyle/>
          <a:p>
            <a:pPr algn="just"/>
            <a:r>
              <a:rPr lang="fr-FR" sz="2800" dirty="0" smtClean="0"/>
              <a:t>Personne physique ou morale, publique ou privée, tout autre organisme ou association qui, seul ou conjointement en relation avec d’autres, prend la décision de collecter et traiter des données à caractère personnel, et en détermine les finalités.</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65</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44729"/>
      </p:ext>
    </p:extLst>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sz="2800" b="1" u="sng" dirty="0" smtClean="0"/>
              <a:t/>
            </a:r>
            <a:br>
              <a:rPr lang="fr-FR" sz="2800" b="1" u="sng" dirty="0" smtClean="0"/>
            </a:br>
            <a:r>
              <a:rPr lang="fr-FR" sz="2800" b="1" u="sng" dirty="0" smtClean="0"/>
              <a:t>Destinataire </a:t>
            </a:r>
            <a:r>
              <a:rPr lang="fr-FR" sz="2800" b="1" u="sng" dirty="0"/>
              <a:t>des données </a:t>
            </a:r>
            <a:r>
              <a:rPr lang="fr-FR" sz="2800" b="1" u="sng" dirty="0" smtClean="0"/>
              <a:t>à caractère personnel</a:t>
            </a:r>
            <a:r>
              <a:rPr lang="fr-FR" sz="2800" b="1" dirty="0" smtClean="0"/>
              <a:t> (art 1er)</a:t>
            </a:r>
            <a:r>
              <a:rPr lang="fr-FR" sz="2800" b="1" u="sng" dirty="0"/>
              <a:t/>
            </a:r>
            <a:br>
              <a:rPr lang="fr-FR" sz="2800" b="1" u="sng" dirty="0"/>
            </a:br>
            <a:endParaRPr lang="fr-FR" sz="2800" u="sng" dirty="0"/>
          </a:p>
        </p:txBody>
      </p:sp>
      <p:sp>
        <p:nvSpPr>
          <p:cNvPr id="3" name="Espace réservé du contenu 2"/>
          <p:cNvSpPr>
            <a:spLocks noGrp="1"/>
          </p:cNvSpPr>
          <p:nvPr>
            <p:ph idx="1"/>
          </p:nvPr>
        </p:nvSpPr>
        <p:spPr/>
        <p:txBody>
          <a:bodyPr>
            <a:normAutofit/>
          </a:bodyPr>
          <a:lstStyle/>
          <a:p>
            <a:pPr algn="just"/>
            <a:r>
              <a:rPr lang="fr-FR" sz="2800" dirty="0" smtClean="0"/>
              <a:t>Toute personne habilitée à recevoir communication de ces données, autre que la personne concernée, le responsable du traitement, le sous-traitant et les personnes qui en raison de leurs fonctions, sont chargées de traiter les données.</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66</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20493546"/>
      </p:ext>
    </p:extLst>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100" b="1" u="sng" dirty="0" smtClean="0"/>
              <a:t/>
            </a:r>
            <a:br>
              <a:rPr lang="fr-FR" sz="3100" b="1" u="sng" dirty="0" smtClean="0"/>
            </a:br>
            <a:r>
              <a:rPr lang="fr-FR" sz="3100" b="1" u="sng" dirty="0" smtClean="0"/>
              <a:t>Traitement </a:t>
            </a:r>
            <a:r>
              <a:rPr lang="fr-FR" sz="3100" b="1" u="sng" dirty="0"/>
              <a:t>de données </a:t>
            </a:r>
            <a:r>
              <a:rPr lang="fr-FR" sz="3100" b="1" u="sng" dirty="0" smtClean="0"/>
              <a:t>à caractère personnel</a:t>
            </a:r>
            <a:r>
              <a:rPr lang="fr-FR" b="1" dirty="0" smtClean="0"/>
              <a:t> </a:t>
            </a:r>
            <a:r>
              <a:rPr lang="fr-FR" sz="3100" b="1" dirty="0" smtClean="0"/>
              <a:t>(art 1er)</a:t>
            </a:r>
            <a:r>
              <a:rPr lang="fr-FR" b="1" dirty="0"/>
              <a:t/>
            </a:r>
            <a:br>
              <a:rPr lang="fr-FR" b="1" dirty="0"/>
            </a:br>
            <a:endParaRPr lang="fr-FR" dirty="0"/>
          </a:p>
        </p:txBody>
      </p:sp>
      <p:sp>
        <p:nvSpPr>
          <p:cNvPr id="3" name="Espace réservé du contenu 2"/>
          <p:cNvSpPr>
            <a:spLocks noGrp="1"/>
          </p:cNvSpPr>
          <p:nvPr>
            <p:ph idx="1"/>
          </p:nvPr>
        </p:nvSpPr>
        <p:spPr/>
        <p:txBody>
          <a:bodyPr>
            <a:noAutofit/>
          </a:bodyPr>
          <a:lstStyle/>
          <a:p>
            <a:pPr algn="just"/>
            <a:r>
              <a:rPr lang="fr-FR" sz="2800" dirty="0" smtClean="0"/>
              <a:t>Toute opération ou ensemble d’opérations effectuées ou non à l’aide de procédés automatisés ou non, et appliquées à des données, telles que la collecte, l’exploitation, l’enregistrement, l’organisation, la conservation, l’adaptation, la modification, l’extraction, la sauvegarde, la copie, la consultation, l’utilisation, la communication par transmission, la diffusion et toute autre forme de mise à disposition… </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67</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97649651"/>
      </p:ext>
    </p:extLst>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a:t>Traitement de données à caractère </a:t>
            </a:r>
            <a:r>
              <a:rPr lang="fr-FR" sz="2800" b="1" u="sng" dirty="0" smtClean="0"/>
              <a:t>personnel</a:t>
            </a:r>
            <a:r>
              <a:rPr lang="fr-FR" sz="2800" b="1" dirty="0" smtClean="0"/>
              <a:t> (suite)</a:t>
            </a:r>
            <a:endParaRPr lang="fr-FR" sz="2800" dirty="0"/>
          </a:p>
        </p:txBody>
      </p:sp>
      <p:sp>
        <p:nvSpPr>
          <p:cNvPr id="3" name="Espace réservé du contenu 2"/>
          <p:cNvSpPr>
            <a:spLocks noGrp="1"/>
          </p:cNvSpPr>
          <p:nvPr>
            <p:ph idx="1"/>
          </p:nvPr>
        </p:nvSpPr>
        <p:spPr/>
        <p:txBody>
          <a:bodyPr/>
          <a:lstStyle/>
          <a:p>
            <a:pPr marL="0" indent="0" algn="just">
              <a:buNone/>
            </a:pPr>
            <a:r>
              <a:rPr lang="fr-FR" sz="2800" dirty="0" smtClean="0"/>
              <a:t>…le </a:t>
            </a:r>
            <a:r>
              <a:rPr lang="fr-FR" sz="2800" dirty="0"/>
              <a:t>rapprochement ou l’interconnexion, ainsi que le verrouillage, le cryptage,  l’effacement ou la destruction de données à caractère personnel. </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68</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66832039"/>
      </p:ext>
    </p:extLst>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endParaRPr lang="fr-FR" sz="2000" b="1" dirty="0"/>
          </a:p>
          <a:p>
            <a:pPr marL="0" indent="0" algn="ctr">
              <a:buNone/>
            </a:pPr>
            <a:r>
              <a:rPr lang="fr-FR" sz="2000" b="1" dirty="0" smtClean="0"/>
              <a:t>III.2.4. </a:t>
            </a:r>
            <a:r>
              <a:rPr lang="fr-FR" sz="2000" b="1" u="sng" dirty="0" smtClean="0"/>
              <a:t>Principes directeurs</a:t>
            </a:r>
            <a:endParaRPr lang="fr-FR" sz="2000" b="1" u="sng"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69</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43212679"/>
      </p:ext>
    </p:extLst>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dirty="0" smtClean="0"/>
              <a:t>Celle-ci est entrée dans une phase active, </a:t>
            </a:r>
          </a:p>
          <a:p>
            <a:pPr algn="just"/>
            <a:endParaRPr lang="fr-FR" sz="2800" dirty="0" smtClean="0"/>
          </a:p>
          <a:p>
            <a:pPr algn="just"/>
            <a:r>
              <a:rPr lang="fr-FR" sz="2800" dirty="0" smtClean="0"/>
              <a:t>La </a:t>
            </a:r>
            <a:r>
              <a:rPr lang="fr-FR" sz="2800" dirty="0"/>
              <a:t>plupart de nos dirigeants politiques, sinon tous, projettent de « </a:t>
            </a:r>
            <a:r>
              <a:rPr lang="fr-FR" sz="2800" b="1" dirty="0"/>
              <a:t>faire du numérique un levier de croissance </a:t>
            </a:r>
            <a:r>
              <a:rPr lang="fr-FR" sz="2800" dirty="0" smtClean="0"/>
              <a:t>», </a:t>
            </a:r>
          </a:p>
          <a:p>
            <a:pPr algn="just"/>
            <a:endParaRPr lang="fr-FR" sz="2800" dirty="0" smtClean="0"/>
          </a:p>
          <a:p>
            <a:pPr algn="just"/>
            <a:r>
              <a:rPr lang="fr-FR" sz="2800" dirty="0" smtClean="0"/>
              <a:t>Ce faisant, elles ouvrent </a:t>
            </a:r>
            <a:r>
              <a:rPr lang="fr-FR" sz="2800" dirty="0"/>
              <a:t>une brèche pour les entreprises et les particuliers, </a:t>
            </a:r>
          </a:p>
        </p:txBody>
      </p:sp>
      <p:pic>
        <p:nvPicPr>
          <p:cNvPr id="4" name="Image 3"/>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
        <p:nvSpPr>
          <p:cNvPr id="5" name="Espace réservé du pied de page 4"/>
          <p:cNvSpPr>
            <a:spLocks noGrp="1"/>
          </p:cNvSpPr>
          <p:nvPr>
            <p:ph type="ftr" sz="quarter" idx="11"/>
          </p:nvPr>
        </p:nvSpPr>
        <p:spPr/>
        <p:txBody>
          <a:bodyPr/>
          <a:lstStyle/>
          <a:p>
            <a:r>
              <a:rPr lang="fr-FR" smtClean="0"/>
              <a:t>demain commence aujourd'hui</a:t>
            </a:r>
            <a:endParaRPr lang="fr-FR"/>
          </a:p>
        </p:txBody>
      </p:sp>
      <p:sp>
        <p:nvSpPr>
          <p:cNvPr id="6" name="Espace réservé du numéro de diapositive 5"/>
          <p:cNvSpPr>
            <a:spLocks noGrp="1"/>
          </p:cNvSpPr>
          <p:nvPr>
            <p:ph type="sldNum" sz="quarter" idx="12"/>
          </p:nvPr>
        </p:nvSpPr>
        <p:spPr/>
        <p:txBody>
          <a:bodyPr/>
          <a:lstStyle/>
          <a:p>
            <a:fld id="{D1B771CA-1E00-478D-BD4A-1A058EBFF61F}" type="slidenum">
              <a:rPr lang="fr-FR" smtClean="0"/>
              <a:pPr/>
              <a:t>7</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20212928"/>
      </p:ext>
    </p:extLst>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u="sng" dirty="0" smtClean="0"/>
              <a:t>Les principes directeurs ne sont pas que des principes généraux, mais</a:t>
            </a:r>
            <a:r>
              <a:rPr lang="fr-FR" sz="2800" dirty="0" smtClean="0"/>
              <a:t>: </a:t>
            </a:r>
          </a:p>
          <a:p>
            <a:pPr algn="just">
              <a:buFontTx/>
              <a:buChar char="-"/>
            </a:pPr>
            <a:endParaRPr lang="fr-FR" sz="2400" dirty="0" smtClean="0"/>
          </a:p>
          <a:p>
            <a:pPr algn="just">
              <a:buFontTx/>
              <a:buChar char="-"/>
            </a:pPr>
            <a:r>
              <a:rPr lang="fr-FR" sz="2400" dirty="0" smtClean="0"/>
              <a:t>des prescriptions qui induisent de la part des destinataires des données, certaines attitudes et comportements de nature à éviter de porter préjudice aux personnes concernées dans le traitement des données les concernant.</a:t>
            </a:r>
          </a:p>
          <a:p>
            <a:pPr algn="just">
              <a:buFontTx/>
              <a:buChar char="-"/>
            </a:pPr>
            <a:endParaRPr lang="fr-FR" sz="2400" dirty="0" smtClean="0"/>
          </a:p>
          <a:p>
            <a:pPr algn="just">
              <a:buFontTx/>
              <a:buChar char="-"/>
            </a:pPr>
            <a:r>
              <a:rPr lang="fr-FR" sz="2400" dirty="0" smtClean="0"/>
              <a:t>Elles sont par conséquent génératrices de « </a:t>
            </a:r>
            <a:r>
              <a:rPr lang="fr-FR" sz="2400" b="1" dirty="0" smtClean="0"/>
              <a:t>contentieux de la responsabilité</a:t>
            </a:r>
            <a:r>
              <a:rPr lang="fr-FR" sz="2400" dirty="0" smtClean="0"/>
              <a:t> », dirigés contre les banques.  </a:t>
            </a:r>
            <a:endParaRPr lang="fr-FR" sz="24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70</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06494966"/>
      </p:ext>
    </p:extLst>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smtClean="0"/>
              <a:t>Les 8 principes directeurs</a:t>
            </a:r>
            <a:endParaRPr lang="fr-FR" sz="2800" b="1" u="sng" dirty="0"/>
          </a:p>
        </p:txBody>
      </p:sp>
      <p:sp>
        <p:nvSpPr>
          <p:cNvPr id="3" name="Espace réservé du contenu 2"/>
          <p:cNvSpPr>
            <a:spLocks noGrp="1"/>
          </p:cNvSpPr>
          <p:nvPr>
            <p:ph idx="1"/>
          </p:nvPr>
        </p:nvSpPr>
        <p:spPr/>
        <p:txBody>
          <a:bodyPr>
            <a:normAutofit/>
          </a:bodyPr>
          <a:lstStyle/>
          <a:p>
            <a:pPr algn="just"/>
            <a:r>
              <a:rPr lang="fr-FR" sz="2800" b="1" dirty="0" smtClean="0"/>
              <a:t>Principe du consentement et de légitimité (art23)</a:t>
            </a:r>
          </a:p>
          <a:p>
            <a:pPr algn="just"/>
            <a:endParaRPr lang="fr-FR" sz="2800" b="1" dirty="0" smtClean="0"/>
          </a:p>
          <a:p>
            <a:pPr algn="just"/>
            <a:r>
              <a:rPr lang="fr-FR" sz="2800" b="1" dirty="0" smtClean="0"/>
              <a:t>Principe de licéité et de loyauté (art 24)</a:t>
            </a:r>
          </a:p>
          <a:p>
            <a:pPr algn="just"/>
            <a:endParaRPr lang="fr-FR" sz="2800" b="1" dirty="0" smtClean="0"/>
          </a:p>
          <a:p>
            <a:pPr algn="just"/>
            <a:r>
              <a:rPr lang="fr-FR" sz="2800" b="1" dirty="0" smtClean="0"/>
              <a:t>Principe de finalité, de pertinence et de conservation (art 25)</a:t>
            </a:r>
          </a:p>
          <a:p>
            <a:pPr algn="just"/>
            <a:endParaRPr lang="fr-FR" sz="2800" b="1" dirty="0" smtClean="0"/>
          </a:p>
          <a:p>
            <a:pPr algn="just"/>
            <a:r>
              <a:rPr lang="fr-FR" sz="2800" b="1" dirty="0" smtClean="0"/>
              <a:t>Principe d’exactitude (art 26)</a:t>
            </a:r>
          </a:p>
          <a:p>
            <a:endParaRPr lang="fr-FR" dirty="0" smtClean="0"/>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71</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87776852"/>
      </p:ext>
    </p:extLst>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a:t>Les 8 principes </a:t>
            </a:r>
            <a:r>
              <a:rPr lang="fr-FR" sz="2800" b="1" u="sng" dirty="0" smtClean="0"/>
              <a:t>directeurs</a:t>
            </a:r>
            <a:r>
              <a:rPr lang="fr-FR" sz="2800" b="1" dirty="0" smtClean="0"/>
              <a:t> (suite)</a:t>
            </a:r>
            <a:endParaRPr lang="fr-FR" sz="2800" dirty="0"/>
          </a:p>
        </p:txBody>
      </p:sp>
      <p:sp>
        <p:nvSpPr>
          <p:cNvPr id="3" name="Espace réservé du contenu 2"/>
          <p:cNvSpPr>
            <a:spLocks noGrp="1"/>
          </p:cNvSpPr>
          <p:nvPr>
            <p:ph idx="1"/>
          </p:nvPr>
        </p:nvSpPr>
        <p:spPr/>
        <p:txBody>
          <a:bodyPr/>
          <a:lstStyle/>
          <a:p>
            <a:pPr algn="just"/>
            <a:r>
              <a:rPr lang="fr-FR" sz="2800" b="1" dirty="0"/>
              <a:t>Principe de transparence (art 27)</a:t>
            </a:r>
          </a:p>
          <a:p>
            <a:pPr algn="just"/>
            <a:endParaRPr lang="fr-FR" sz="2800" b="1" dirty="0" smtClean="0"/>
          </a:p>
          <a:p>
            <a:pPr algn="just"/>
            <a:r>
              <a:rPr lang="fr-FR" sz="2800" b="1" dirty="0" smtClean="0"/>
              <a:t>Principe </a:t>
            </a:r>
            <a:r>
              <a:rPr lang="fr-FR" sz="2800" b="1" dirty="0"/>
              <a:t>de confidentialité et de sécurité (art 28)</a:t>
            </a:r>
          </a:p>
          <a:p>
            <a:pPr algn="just"/>
            <a:endParaRPr lang="fr-FR" sz="2800" b="1" dirty="0" smtClean="0"/>
          </a:p>
          <a:p>
            <a:pPr algn="just"/>
            <a:r>
              <a:rPr lang="fr-FR" sz="2800" b="1" dirty="0" smtClean="0"/>
              <a:t>Principe </a:t>
            </a:r>
            <a:r>
              <a:rPr lang="fr-FR" sz="2800" b="1" dirty="0"/>
              <a:t>du choix du sous traitant (art 29)</a:t>
            </a:r>
          </a:p>
          <a:p>
            <a:pPr algn="just"/>
            <a:endParaRPr lang="fr-FR" sz="2800" b="1" dirty="0" smtClean="0"/>
          </a:p>
          <a:p>
            <a:pPr algn="just"/>
            <a:r>
              <a:rPr lang="fr-FR" sz="2800" b="1" dirty="0" smtClean="0"/>
              <a:t>Principes </a:t>
            </a:r>
            <a:r>
              <a:rPr lang="fr-FR" sz="2800" b="1" dirty="0"/>
              <a:t>spécifiques (art 30)</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72</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65470575"/>
      </p:ext>
    </p:extLst>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2800" b="1" dirty="0" smtClean="0"/>
              <a:t/>
            </a:r>
            <a:br>
              <a:rPr lang="fr-FR" sz="2800" b="1" dirty="0" smtClean="0"/>
            </a:br>
            <a:r>
              <a:rPr lang="fr-FR" sz="2800" b="1" dirty="0" smtClean="0"/>
              <a:t>1. </a:t>
            </a:r>
            <a:r>
              <a:rPr lang="fr-FR" sz="2800" b="1" u="sng" dirty="0" smtClean="0"/>
              <a:t>Le principe du consentement et de légitimité  </a:t>
            </a:r>
            <a:br>
              <a:rPr lang="fr-FR" sz="2800" b="1" u="sng" dirty="0" smtClean="0"/>
            </a:br>
            <a:r>
              <a:rPr lang="fr-FR" sz="2800" b="1" dirty="0" smtClean="0"/>
              <a:t>(art 23)</a:t>
            </a:r>
            <a:endParaRPr lang="fr-FR" sz="2800" b="1" dirty="0"/>
          </a:p>
        </p:txBody>
      </p:sp>
      <p:sp>
        <p:nvSpPr>
          <p:cNvPr id="3" name="Espace réservé du contenu 2"/>
          <p:cNvSpPr>
            <a:spLocks noGrp="1"/>
          </p:cNvSpPr>
          <p:nvPr>
            <p:ph idx="1"/>
          </p:nvPr>
        </p:nvSpPr>
        <p:spPr/>
        <p:txBody>
          <a:bodyPr>
            <a:normAutofit/>
          </a:bodyPr>
          <a:lstStyle/>
          <a:p>
            <a:pPr algn="just"/>
            <a:r>
              <a:rPr lang="fr-FR" sz="2800" dirty="0" smtClean="0"/>
              <a:t>C’est le consentement de la personne concernée, qui confère au traitement des données à caractère personnel, sa légitimité.</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73</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83194498"/>
      </p:ext>
    </p:extLst>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t>2. </a:t>
            </a:r>
            <a:r>
              <a:rPr lang="fr-FR" sz="2800" b="1" u="sng" dirty="0" smtClean="0"/>
              <a:t>Le principe de licéité et de loyauté </a:t>
            </a:r>
            <a:r>
              <a:rPr lang="fr-FR" sz="2800" b="1" dirty="0" smtClean="0"/>
              <a:t>(art 24)  </a:t>
            </a:r>
            <a:endParaRPr lang="fr-FR" sz="2800" b="1" dirty="0"/>
          </a:p>
        </p:txBody>
      </p:sp>
      <p:sp>
        <p:nvSpPr>
          <p:cNvPr id="3" name="Espace réservé du contenu 2"/>
          <p:cNvSpPr>
            <a:spLocks noGrp="1"/>
          </p:cNvSpPr>
          <p:nvPr>
            <p:ph idx="1"/>
          </p:nvPr>
        </p:nvSpPr>
        <p:spPr/>
        <p:txBody>
          <a:bodyPr>
            <a:normAutofit/>
          </a:bodyPr>
          <a:lstStyle/>
          <a:p>
            <a:pPr algn="just"/>
            <a:r>
              <a:rPr lang="fr-FR" sz="2800" dirty="0" smtClean="0"/>
              <a:t>La collecte, l’enregistrement, le traitement, le stockage, la transmission des données doivent se faire de façon licite, loyale et non frauduleuse.  </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74</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90281393"/>
      </p:ext>
    </p:extLst>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2800" b="1" dirty="0" smtClean="0"/>
              <a:t/>
            </a:r>
            <a:br>
              <a:rPr lang="fr-FR" sz="2800" b="1" dirty="0" smtClean="0"/>
            </a:br>
            <a:r>
              <a:rPr lang="fr-FR" sz="3100" b="1" dirty="0" smtClean="0"/>
              <a:t>3. </a:t>
            </a:r>
            <a:r>
              <a:rPr lang="fr-FR" sz="3100" b="1" u="sng" dirty="0" smtClean="0"/>
              <a:t>Le principe de finalité, de pertinence et de conservation </a:t>
            </a:r>
            <a:r>
              <a:rPr lang="fr-FR" sz="3100" b="1" dirty="0" smtClean="0"/>
              <a:t>(art 25)</a:t>
            </a:r>
            <a:endParaRPr lang="fr-FR" sz="3100" b="1" dirty="0"/>
          </a:p>
        </p:txBody>
      </p:sp>
      <p:sp>
        <p:nvSpPr>
          <p:cNvPr id="3" name="Espace réservé du contenu 2"/>
          <p:cNvSpPr>
            <a:spLocks noGrp="1"/>
          </p:cNvSpPr>
          <p:nvPr>
            <p:ph idx="1"/>
          </p:nvPr>
        </p:nvSpPr>
        <p:spPr/>
        <p:txBody>
          <a:bodyPr>
            <a:noAutofit/>
          </a:bodyPr>
          <a:lstStyle/>
          <a:p>
            <a:pPr algn="just"/>
            <a:r>
              <a:rPr lang="fr-FR" sz="2800" dirty="0" smtClean="0"/>
              <a:t>Les données doivent être collectées pour des finalités déterminées, explicites, légitimes et ne peuvent pas être traitées ultérieurement de manière incompatible avec ces finalités.</a:t>
            </a:r>
          </a:p>
          <a:p>
            <a:pPr algn="just"/>
            <a:endParaRPr lang="fr-FR" sz="2800" dirty="0" smtClean="0"/>
          </a:p>
          <a:p>
            <a:pPr algn="just"/>
            <a:r>
              <a:rPr lang="fr-FR" sz="2800" dirty="0" smtClean="0"/>
              <a:t>Elles doivent être pertinentes au regard des finalités pour lesquelles elles sont collectées et traitées ultérieurement.</a:t>
            </a:r>
          </a:p>
          <a:p>
            <a:pPr algn="just"/>
            <a:endParaRPr lang="fr-FR" sz="2800" dirty="0" smtClean="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75</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68361129"/>
      </p:ext>
    </p:extLst>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b="1" dirty="0"/>
              <a:t>3. </a:t>
            </a:r>
            <a:r>
              <a:rPr lang="fr-FR" sz="2800" b="1" u="sng" dirty="0"/>
              <a:t>Le principe de finalité, de pertinence et de conservation </a:t>
            </a:r>
            <a:r>
              <a:rPr lang="fr-FR" sz="2800" b="1" dirty="0" smtClean="0"/>
              <a:t>(suite)</a:t>
            </a:r>
            <a:endParaRPr lang="fr-FR" sz="2800" dirty="0"/>
          </a:p>
        </p:txBody>
      </p:sp>
      <p:sp>
        <p:nvSpPr>
          <p:cNvPr id="3" name="Espace réservé du contenu 2"/>
          <p:cNvSpPr>
            <a:spLocks noGrp="1"/>
          </p:cNvSpPr>
          <p:nvPr>
            <p:ph idx="1"/>
          </p:nvPr>
        </p:nvSpPr>
        <p:spPr/>
        <p:txBody>
          <a:bodyPr/>
          <a:lstStyle/>
          <a:p>
            <a:pPr algn="just"/>
            <a:r>
              <a:rPr lang="fr-FR" sz="2800" dirty="0"/>
              <a:t>Elles doivent être conservées pendant une durée qui n’excède pas la période nécessaire aux finalités pour lesquelles elles sont collectées ou  traitées. </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76</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7554239"/>
      </p:ext>
    </p:extLst>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sz="3100" b="1" dirty="0" smtClean="0"/>
              <a:t/>
            </a:r>
            <a:br>
              <a:rPr lang="fr-FR" sz="3100" b="1" dirty="0" smtClean="0"/>
            </a:br>
            <a:r>
              <a:rPr lang="fr-FR" sz="3100" b="1" dirty="0" smtClean="0"/>
              <a:t>4. </a:t>
            </a:r>
            <a:r>
              <a:rPr lang="fr-FR" sz="3100" b="1" u="sng" dirty="0" smtClean="0"/>
              <a:t>Le </a:t>
            </a:r>
            <a:r>
              <a:rPr lang="fr-FR" sz="3100" b="1" u="sng" dirty="0"/>
              <a:t>principe </a:t>
            </a:r>
            <a:r>
              <a:rPr lang="fr-FR" sz="3100" b="1" u="sng" dirty="0" smtClean="0"/>
              <a:t>d’exactitude</a:t>
            </a:r>
            <a:r>
              <a:rPr lang="fr-FR" sz="3100" b="1" dirty="0" smtClean="0"/>
              <a:t> (art 26)</a:t>
            </a:r>
            <a:r>
              <a:rPr lang="fr-FR" sz="3100" b="1" u="sng" dirty="0" smtClean="0"/>
              <a:t> </a:t>
            </a:r>
            <a:r>
              <a:rPr lang="fr-FR" dirty="0">
                <a:solidFill>
                  <a:srgbClr val="FFC000"/>
                </a:solidFill>
              </a:rPr>
              <a:t/>
            </a:r>
            <a:br>
              <a:rPr lang="fr-FR" dirty="0">
                <a:solidFill>
                  <a:srgbClr val="FFC000"/>
                </a:solidFill>
              </a:rPr>
            </a:br>
            <a:endParaRPr lang="fr-FR" dirty="0">
              <a:solidFill>
                <a:srgbClr val="FFC000"/>
              </a:solidFill>
            </a:endParaRPr>
          </a:p>
        </p:txBody>
      </p:sp>
      <p:sp>
        <p:nvSpPr>
          <p:cNvPr id="3" name="Espace réservé du contenu 2"/>
          <p:cNvSpPr>
            <a:spLocks noGrp="1"/>
          </p:cNvSpPr>
          <p:nvPr>
            <p:ph idx="1"/>
          </p:nvPr>
        </p:nvSpPr>
        <p:spPr/>
        <p:txBody>
          <a:bodyPr>
            <a:normAutofit/>
          </a:bodyPr>
          <a:lstStyle/>
          <a:p>
            <a:pPr algn="just"/>
            <a:r>
              <a:rPr lang="fr-FR" sz="2800" dirty="0"/>
              <a:t>Les données collectées doivent être exactes, complètes et si nécessaire doivent être mises à jours. Les données inexactes doivent être effacées par le responsable du traitement.</a:t>
            </a:r>
          </a:p>
          <a:p>
            <a:pPr marL="0" indent="0" algn="just">
              <a:buNone/>
            </a:pP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77</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51543070"/>
      </p:ext>
    </p:extLst>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a:t>5</a:t>
            </a:r>
            <a:r>
              <a:rPr lang="fr-FR" sz="2800" b="1" dirty="0" smtClean="0"/>
              <a:t>. </a:t>
            </a:r>
            <a:r>
              <a:rPr lang="fr-FR" sz="2800" b="1" u="sng" dirty="0" smtClean="0"/>
              <a:t>Le </a:t>
            </a:r>
            <a:r>
              <a:rPr lang="fr-FR" sz="2800" b="1" u="sng" dirty="0"/>
              <a:t>principe de </a:t>
            </a:r>
            <a:r>
              <a:rPr lang="fr-FR" sz="2800" b="1" u="sng" dirty="0" smtClean="0"/>
              <a:t>transparence</a:t>
            </a:r>
            <a:r>
              <a:rPr lang="fr-FR" sz="2800" b="1" dirty="0" smtClean="0"/>
              <a:t> (art 27)</a:t>
            </a:r>
            <a:endParaRPr lang="fr-FR" sz="2800" b="1" dirty="0"/>
          </a:p>
        </p:txBody>
      </p:sp>
      <p:sp>
        <p:nvSpPr>
          <p:cNvPr id="3" name="Espace réservé du contenu 2"/>
          <p:cNvSpPr>
            <a:spLocks noGrp="1"/>
          </p:cNvSpPr>
          <p:nvPr>
            <p:ph idx="1"/>
          </p:nvPr>
        </p:nvSpPr>
        <p:spPr/>
        <p:txBody>
          <a:bodyPr>
            <a:noAutofit/>
          </a:bodyPr>
          <a:lstStyle/>
          <a:p>
            <a:pPr algn="just"/>
            <a:r>
              <a:rPr lang="fr-FR" sz="2800" dirty="0" smtClean="0"/>
              <a:t>Dans le </a:t>
            </a:r>
            <a:r>
              <a:rPr lang="fr-FR" sz="2800" dirty="0"/>
              <a:t>principe de </a:t>
            </a:r>
            <a:r>
              <a:rPr lang="fr-FR" sz="2800" dirty="0" smtClean="0"/>
              <a:t>transparence, la </a:t>
            </a:r>
            <a:r>
              <a:rPr lang="fr-FR" sz="2800" dirty="0"/>
              <a:t>loi exige que les personnes concernées soient informées du traitement de leurs données à caractère personnel. </a:t>
            </a:r>
            <a:endParaRPr lang="fr-FR" sz="2800" dirty="0" smtClean="0"/>
          </a:p>
          <a:p>
            <a:pPr algn="just"/>
            <a:endParaRPr lang="fr-FR" sz="2800" dirty="0" smtClean="0"/>
          </a:p>
          <a:p>
            <a:pPr algn="just"/>
            <a:r>
              <a:rPr lang="fr-FR" sz="2800" dirty="0" smtClean="0"/>
              <a:t>Les </a:t>
            </a:r>
            <a:r>
              <a:rPr lang="fr-FR" sz="2800" dirty="0"/>
              <a:t>données ne peuvent être traitées qu'après communication aux personnes concernées d'une information complète sur le traitement. </a:t>
            </a:r>
          </a:p>
          <a:p>
            <a:pPr marL="0" indent="0" algn="just">
              <a:buNone/>
            </a:pP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78</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74564276"/>
      </p:ext>
    </p:extLst>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t>5. </a:t>
            </a:r>
            <a:r>
              <a:rPr lang="fr-FR" sz="2800" b="1" u="sng" dirty="0"/>
              <a:t>Le principe de </a:t>
            </a:r>
            <a:r>
              <a:rPr lang="fr-FR" sz="2800" b="1" u="sng" dirty="0" smtClean="0"/>
              <a:t>transparence</a:t>
            </a:r>
            <a:r>
              <a:rPr lang="fr-FR" sz="2800" b="1" dirty="0" smtClean="0"/>
              <a:t> (suite)</a:t>
            </a:r>
            <a:endParaRPr lang="fr-FR" sz="2800" dirty="0"/>
          </a:p>
        </p:txBody>
      </p:sp>
      <p:sp>
        <p:nvSpPr>
          <p:cNvPr id="3" name="Espace réservé du contenu 2"/>
          <p:cNvSpPr>
            <a:spLocks noGrp="1"/>
          </p:cNvSpPr>
          <p:nvPr>
            <p:ph idx="1"/>
          </p:nvPr>
        </p:nvSpPr>
        <p:spPr/>
        <p:txBody>
          <a:bodyPr>
            <a:normAutofit fontScale="40000" lnSpcReduction="20000"/>
          </a:bodyPr>
          <a:lstStyle/>
          <a:p>
            <a:pPr algn="just"/>
            <a:r>
              <a:rPr lang="fr-FR" sz="7000" dirty="0"/>
              <a:t>Le principe de transparence vaut tout particulièrement dans des situations où la multiplication des acteurs et la complexité des technologies utilisées font qu'il est difficile, pour la personne concernée, de savoir et de comprendre si des données personnelles la concernant sont collectées, par qui et à quelle fin, comme dans le cas de la publicité en ligne. </a:t>
            </a:r>
          </a:p>
          <a:p>
            <a:pPr marL="0" indent="0" algn="just">
              <a:buNone/>
            </a:pPr>
            <a:endParaRPr lang="fr-FR" sz="7000" dirty="0"/>
          </a:p>
          <a:p>
            <a:pPr algn="just"/>
            <a:r>
              <a:rPr lang="fr-FR" sz="7000" dirty="0"/>
              <a:t>Toutefois, </a:t>
            </a:r>
            <a:r>
              <a:rPr lang="fr-FR" sz="7000" dirty="0" smtClean="0"/>
              <a:t>ce </a:t>
            </a:r>
            <a:r>
              <a:rPr lang="fr-FR" sz="7000" dirty="0"/>
              <a:t>principe </a:t>
            </a:r>
            <a:r>
              <a:rPr lang="fr-FR" sz="7000" dirty="0" smtClean="0"/>
              <a:t>doit </a:t>
            </a:r>
            <a:r>
              <a:rPr lang="fr-FR" sz="7000" dirty="0"/>
              <a:t>être respecté pour tout traitement de données personnelles</a:t>
            </a:r>
            <a:r>
              <a:rPr lang="fr-FR" sz="7000" dirty="0" smtClean="0"/>
              <a:t>.</a:t>
            </a:r>
          </a:p>
          <a:p>
            <a:pPr marL="0" indent="0" algn="just">
              <a:buNone/>
            </a:pPr>
            <a:r>
              <a:rPr lang="fr-FR" sz="4000" dirty="0"/>
              <a:t/>
            </a:r>
            <a:br>
              <a:rPr lang="fr-FR" sz="4000" dirty="0"/>
            </a:br>
            <a:endParaRPr lang="fr-FR" sz="4000" dirty="0"/>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79</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00032910"/>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fr-FR" sz="2800" dirty="0" smtClean="0"/>
              <a:t>Ce </a:t>
            </a:r>
            <a:r>
              <a:rPr lang="fr-FR" sz="2800" dirty="0"/>
              <a:t>qui crée d’importantes opportunités en faveur des banques, appelées à vaincre leurs réticences éventuelles à un changement que rien ne semble pouvoir arrêter. </a:t>
            </a:r>
            <a:r>
              <a:rPr lang="fr-FR" sz="2800" dirty="0" smtClean="0"/>
              <a:t>C’est à cela que nous devons:</a:t>
            </a:r>
          </a:p>
          <a:p>
            <a:pPr marL="0" indent="0" algn="ctr">
              <a:buNone/>
            </a:pPr>
            <a:endParaRPr lang="fr-FR" b="1" dirty="0" smtClean="0">
              <a:solidFill>
                <a:srgbClr val="C00000"/>
              </a:solidFill>
            </a:endParaRPr>
          </a:p>
          <a:p>
            <a:pPr marL="0" indent="0" algn="ctr">
              <a:buNone/>
            </a:pPr>
            <a:r>
              <a:rPr lang="fr-FR" b="1" dirty="0" smtClean="0">
                <a:solidFill>
                  <a:srgbClr val="C00000"/>
                </a:solidFill>
              </a:rPr>
              <a:t>« La banque digitale, ou numérique ».</a:t>
            </a:r>
            <a:endParaRPr lang="fr-FR" b="1" dirty="0">
              <a:solidFill>
                <a:srgbClr val="C00000"/>
              </a:solidFill>
            </a:endParaRPr>
          </a:p>
          <a:p>
            <a:endParaRPr lang="fr-FR" dirty="0"/>
          </a:p>
        </p:txBody>
      </p:sp>
      <p:pic>
        <p:nvPicPr>
          <p:cNvPr id="4" name="Image 3"/>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
        <p:nvSpPr>
          <p:cNvPr id="5" name="Espace réservé du pied de page 4"/>
          <p:cNvSpPr>
            <a:spLocks noGrp="1"/>
          </p:cNvSpPr>
          <p:nvPr>
            <p:ph type="ftr" sz="quarter" idx="11"/>
          </p:nvPr>
        </p:nvSpPr>
        <p:spPr/>
        <p:txBody>
          <a:bodyPr/>
          <a:lstStyle/>
          <a:p>
            <a:r>
              <a:rPr lang="fr-FR" smtClean="0"/>
              <a:t>demain commence aujourd'hui</a:t>
            </a:r>
            <a:endParaRPr lang="fr-FR"/>
          </a:p>
        </p:txBody>
      </p:sp>
      <p:sp>
        <p:nvSpPr>
          <p:cNvPr id="6" name="Espace réservé du numéro de diapositive 5"/>
          <p:cNvSpPr>
            <a:spLocks noGrp="1"/>
          </p:cNvSpPr>
          <p:nvPr>
            <p:ph type="sldNum" sz="quarter" idx="12"/>
          </p:nvPr>
        </p:nvSpPr>
        <p:spPr/>
        <p:txBody>
          <a:bodyPr/>
          <a:lstStyle/>
          <a:p>
            <a:fld id="{D1B771CA-1E00-478D-BD4A-1A058EBFF61F}" type="slidenum">
              <a:rPr lang="fr-FR" smtClean="0"/>
              <a:pPr/>
              <a:t>8</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7495862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0" lvl="0" indent="0"/>
            <a:r>
              <a:rPr lang="fr-FR" dirty="0" smtClean="0"/>
              <a:t/>
            </a:r>
            <a:br>
              <a:rPr lang="fr-FR" dirty="0" smtClean="0"/>
            </a:br>
            <a:r>
              <a:rPr lang="fr-FR" dirty="0"/>
              <a:t/>
            </a:r>
            <a:br>
              <a:rPr lang="fr-FR" dirty="0"/>
            </a:br>
            <a:r>
              <a:rPr lang="fr-FR" sz="3100" b="1" dirty="0"/>
              <a:t>6</a:t>
            </a:r>
            <a:r>
              <a:rPr lang="fr-FR" sz="3100" b="1" dirty="0" smtClean="0"/>
              <a:t>. </a:t>
            </a:r>
            <a:r>
              <a:rPr lang="fr-FR" sz="3100" b="1" u="sng" dirty="0" smtClean="0"/>
              <a:t>Le </a:t>
            </a:r>
            <a:r>
              <a:rPr lang="fr-FR" sz="3100" b="1" u="sng" dirty="0"/>
              <a:t>principe </a:t>
            </a:r>
            <a:r>
              <a:rPr lang="fr-FR" sz="3100" b="1" u="sng" dirty="0" smtClean="0"/>
              <a:t>de confidentialité et de sécurité</a:t>
            </a:r>
            <a:r>
              <a:rPr lang="fr-FR" dirty="0"/>
              <a:t> </a:t>
            </a:r>
            <a:r>
              <a:rPr lang="fr-FR" sz="3100" b="1" dirty="0" smtClean="0"/>
              <a:t>(art 28) </a:t>
            </a:r>
            <a:r>
              <a:rPr lang="fr-FR" dirty="0"/>
              <a:t/>
            </a:r>
            <a:br>
              <a:rPr lang="fr-FR" dirty="0"/>
            </a:br>
            <a:r>
              <a:rPr lang="fr-FR" dirty="0"/>
              <a:t/>
            </a:r>
            <a:br>
              <a:rPr lang="fr-FR" dirty="0"/>
            </a:br>
            <a:endParaRPr lang="fr-FR" dirty="0"/>
          </a:p>
        </p:txBody>
      </p:sp>
      <p:sp>
        <p:nvSpPr>
          <p:cNvPr id="3" name="Espace réservé du contenu 2"/>
          <p:cNvSpPr>
            <a:spLocks noGrp="1"/>
          </p:cNvSpPr>
          <p:nvPr>
            <p:ph idx="1"/>
          </p:nvPr>
        </p:nvSpPr>
        <p:spPr/>
        <p:txBody>
          <a:bodyPr>
            <a:normAutofit/>
          </a:bodyPr>
          <a:lstStyle/>
          <a:p>
            <a:pPr algn="just"/>
            <a:r>
              <a:rPr lang="fr-FR" sz="2800" dirty="0"/>
              <a:t>Le responsable du traitement, est astreint à une obligation de sécurité. Il doit faire prendre les mesures nécessaires pour garantir la confidentialité des données et éviter leur </a:t>
            </a:r>
            <a:r>
              <a:rPr lang="fr-FR" sz="2800" dirty="0" smtClean="0"/>
              <a:t>divulgation</a:t>
            </a:r>
            <a:r>
              <a:rPr lang="fr-FR" sz="2800" dirty="0"/>
              <a:t>.</a:t>
            </a:r>
          </a:p>
          <a:p>
            <a:pPr algn="just"/>
            <a:endParaRPr lang="fr-FR" sz="2800" dirty="0" smtClean="0"/>
          </a:p>
          <a:p>
            <a:pPr algn="just"/>
            <a:r>
              <a:rPr lang="fr-FR" sz="2800" dirty="0" smtClean="0"/>
              <a:t>Les </a:t>
            </a:r>
            <a:r>
              <a:rPr lang="fr-FR" sz="2800" dirty="0"/>
              <a:t>données contenues dans les fichiers ne peuvent être consultées que par les services habilités à y accéder en raison de leurs fonctions.</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80</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06142963"/>
      </p:ext>
    </p:extLst>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t>6. </a:t>
            </a:r>
            <a:r>
              <a:rPr lang="fr-FR" sz="2800" b="1" u="sng" dirty="0"/>
              <a:t>Le principe de </a:t>
            </a:r>
            <a:r>
              <a:rPr lang="fr-FR" sz="2800" b="1" u="sng" dirty="0" smtClean="0"/>
              <a:t>confidentialité et de sécurité</a:t>
            </a:r>
            <a:r>
              <a:rPr lang="fr-FR" sz="2800" b="1" dirty="0" smtClean="0"/>
              <a:t> (suite)</a:t>
            </a:r>
            <a:endParaRPr lang="fr-FR" sz="2800" dirty="0"/>
          </a:p>
        </p:txBody>
      </p:sp>
      <p:sp>
        <p:nvSpPr>
          <p:cNvPr id="3" name="Espace réservé du contenu 2"/>
          <p:cNvSpPr>
            <a:spLocks noGrp="1"/>
          </p:cNvSpPr>
          <p:nvPr>
            <p:ph idx="1"/>
          </p:nvPr>
        </p:nvSpPr>
        <p:spPr/>
        <p:txBody>
          <a:bodyPr>
            <a:normAutofit/>
          </a:bodyPr>
          <a:lstStyle/>
          <a:p>
            <a:pPr algn="just"/>
            <a:r>
              <a:rPr lang="fr-FR" sz="2800" dirty="0"/>
              <a:t>Le responsable du traitement doit prendre toutes mesures pour empêcher que les données soient déformées, endommagées ou que des tiers non autorisés y aient accès. S’il est fait appel à un prestataire externe, des garanties contractuelles doivent être envisagées.</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81</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60454539"/>
      </p:ext>
    </p:extLst>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t>6. </a:t>
            </a:r>
            <a:r>
              <a:rPr lang="fr-FR" sz="2800" b="1" u="sng" dirty="0"/>
              <a:t>Le principe de </a:t>
            </a:r>
            <a:r>
              <a:rPr lang="fr-FR" sz="2800" b="1" u="sng" dirty="0" smtClean="0"/>
              <a:t>confidentialité et de sécurité</a:t>
            </a:r>
            <a:r>
              <a:rPr lang="fr-FR" sz="2800" b="1" dirty="0" smtClean="0"/>
              <a:t> (suite)</a:t>
            </a:r>
            <a:endParaRPr lang="fr-FR" sz="2800" dirty="0"/>
          </a:p>
        </p:txBody>
      </p:sp>
      <p:sp>
        <p:nvSpPr>
          <p:cNvPr id="3" name="Espace réservé du contenu 2"/>
          <p:cNvSpPr>
            <a:spLocks noGrp="1"/>
          </p:cNvSpPr>
          <p:nvPr>
            <p:ph idx="1"/>
          </p:nvPr>
        </p:nvSpPr>
        <p:spPr/>
        <p:txBody>
          <a:bodyPr>
            <a:normAutofit/>
          </a:bodyPr>
          <a:lstStyle/>
          <a:p>
            <a:pPr algn="just"/>
            <a:r>
              <a:rPr lang="fr-FR" sz="2800" dirty="0"/>
              <a:t>Les mesures de sécurité, tant physique que logique, doivent être prises. (par ex : Protection anti-incendie, copies de sauvegarde, installation de logiciel antivirus, changement fréquent des mots de </a:t>
            </a:r>
            <a:r>
              <a:rPr lang="fr-FR" sz="2800" dirty="0" smtClean="0"/>
              <a:t>passe.)</a:t>
            </a:r>
            <a:endParaRPr lang="fr-FR" sz="2800" dirty="0"/>
          </a:p>
          <a:p>
            <a:pPr algn="just"/>
            <a:endParaRPr lang="fr-FR" sz="2800" dirty="0" smtClean="0"/>
          </a:p>
          <a:p>
            <a:pPr algn="just"/>
            <a:r>
              <a:rPr lang="fr-FR" sz="2800" dirty="0" smtClean="0"/>
              <a:t>Les </a:t>
            </a:r>
            <a:r>
              <a:rPr lang="fr-FR" sz="2800" dirty="0"/>
              <a:t>mesures de sécurité doivent être adaptées à la nature des données et aux risques présentés par le traitement.</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82</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12002329"/>
      </p:ext>
    </p:extLst>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a:t>7</a:t>
            </a:r>
            <a:r>
              <a:rPr lang="fr-FR" sz="2800" b="1" dirty="0" smtClean="0"/>
              <a:t>. </a:t>
            </a:r>
            <a:r>
              <a:rPr lang="fr-FR" sz="2800" b="1" u="sng" dirty="0" smtClean="0"/>
              <a:t>Le </a:t>
            </a:r>
            <a:r>
              <a:rPr lang="fr-FR" sz="2800" b="1" u="sng" dirty="0"/>
              <a:t>principe </a:t>
            </a:r>
            <a:r>
              <a:rPr lang="fr-FR" sz="2800" b="1" u="sng" dirty="0" smtClean="0"/>
              <a:t>du choix du sous-traitant (art 29)</a:t>
            </a:r>
            <a:endParaRPr lang="fr-FR" sz="2800" b="1" u="sng" dirty="0"/>
          </a:p>
        </p:txBody>
      </p:sp>
      <p:sp>
        <p:nvSpPr>
          <p:cNvPr id="3" name="Espace réservé du contenu 2"/>
          <p:cNvSpPr>
            <a:spLocks noGrp="1"/>
          </p:cNvSpPr>
          <p:nvPr>
            <p:ph idx="1"/>
          </p:nvPr>
        </p:nvSpPr>
        <p:spPr/>
        <p:txBody>
          <a:bodyPr>
            <a:normAutofit/>
          </a:bodyPr>
          <a:lstStyle/>
          <a:p>
            <a:pPr algn="just"/>
            <a:r>
              <a:rPr lang="fr-FR" sz="2800" dirty="0" smtClean="0"/>
              <a:t>Lorsque le traitement est mis en œuvre pour le compte u responsable du traitement, celui-ci doit choisir un sous-traitant qui apporte des  garanties suffisantes. </a:t>
            </a:r>
          </a:p>
          <a:p>
            <a:pPr algn="just"/>
            <a:endParaRPr lang="fr-FR" sz="2800" dirty="0"/>
          </a:p>
          <a:p>
            <a:pPr algn="just"/>
            <a:r>
              <a:rPr lang="fr-FR" sz="2800" dirty="0" smtClean="0"/>
              <a:t>Il incombe au responsable du traitement ainsi qu’au sous-traitant, de veiller aux mesures de sécurité définies par le présent acte additionnel.</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83</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80550857"/>
      </p:ext>
    </p:extLst>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sz="3100" b="1" dirty="0" smtClean="0"/>
              <a:t/>
            </a:r>
            <a:br>
              <a:rPr lang="fr-FR" sz="3100" b="1" dirty="0" smtClean="0"/>
            </a:br>
            <a:r>
              <a:rPr lang="fr-FR" sz="3100" b="1" dirty="0" smtClean="0"/>
              <a:t>8. </a:t>
            </a:r>
            <a:r>
              <a:rPr lang="fr-FR" sz="3100" b="1" u="sng" dirty="0" smtClean="0"/>
              <a:t>Les principes spécifiques (art 30)</a:t>
            </a:r>
            <a:r>
              <a:rPr lang="fr-FR" dirty="0"/>
              <a:t> </a:t>
            </a:r>
            <a:br>
              <a:rPr lang="fr-FR" dirty="0"/>
            </a:br>
            <a:endParaRPr lang="fr-FR" dirty="0"/>
          </a:p>
        </p:txBody>
      </p:sp>
      <p:sp>
        <p:nvSpPr>
          <p:cNvPr id="3" name="Espace réservé du contenu 2"/>
          <p:cNvSpPr>
            <a:spLocks noGrp="1"/>
          </p:cNvSpPr>
          <p:nvPr>
            <p:ph idx="1"/>
          </p:nvPr>
        </p:nvSpPr>
        <p:spPr/>
        <p:txBody>
          <a:bodyPr>
            <a:normAutofit/>
          </a:bodyPr>
          <a:lstStyle/>
          <a:p>
            <a:pPr algn="just"/>
            <a:r>
              <a:rPr lang="fr-FR" sz="2800" dirty="0" smtClean="0"/>
              <a:t>Il s’agit, dans l’espace CEDEAO, d’une interdiction de collecte de certaines données personnelles à l’instar:</a:t>
            </a:r>
          </a:p>
          <a:p>
            <a:pPr marL="0" indent="0">
              <a:buNone/>
            </a:pPr>
            <a:endParaRPr lang="fr-FR" sz="2400" dirty="0" smtClean="0"/>
          </a:p>
          <a:p>
            <a:pPr marL="0" indent="0">
              <a:buNone/>
            </a:pPr>
            <a:r>
              <a:rPr lang="fr-FR" sz="2400" dirty="0" smtClean="0"/>
              <a:t>- De l’origine raciale, ethnique ou régionale,</a:t>
            </a:r>
          </a:p>
          <a:p>
            <a:pPr marL="0" indent="0">
              <a:buNone/>
            </a:pPr>
            <a:endParaRPr lang="fr-FR" sz="2400" dirty="0" smtClean="0"/>
          </a:p>
          <a:p>
            <a:pPr marL="0" indent="0">
              <a:buNone/>
            </a:pPr>
            <a:r>
              <a:rPr lang="fr-FR" sz="2400" dirty="0" smtClean="0"/>
              <a:t>- De la filiation,</a:t>
            </a:r>
          </a:p>
          <a:p>
            <a:pPr marL="0" indent="0">
              <a:buNone/>
            </a:pPr>
            <a:endParaRPr lang="fr-FR" sz="2400" dirty="0" smtClean="0"/>
          </a:p>
          <a:p>
            <a:pPr marL="0" indent="0">
              <a:buNone/>
            </a:pPr>
            <a:r>
              <a:rPr lang="fr-FR" sz="2400" dirty="0" smtClean="0"/>
              <a:t>- Des opinions politiques,</a:t>
            </a:r>
          </a:p>
          <a:p>
            <a:pPr marL="0" indent="0">
              <a:buNone/>
            </a:pPr>
            <a:endParaRPr lang="fr-FR" sz="2400" dirty="0" smtClean="0"/>
          </a:p>
          <a:p>
            <a:pPr marL="0" indent="0">
              <a:buNone/>
            </a:pPr>
            <a:r>
              <a:rPr lang="fr-FR" sz="2400" dirty="0" smtClean="0"/>
              <a:t>- </a:t>
            </a:r>
            <a:r>
              <a:rPr lang="fr-FR" sz="2400" dirty="0"/>
              <a:t>Des convictions religieuses ou philosophiques,</a:t>
            </a:r>
          </a:p>
          <a:p>
            <a:pPr marL="0" indent="0">
              <a:buNone/>
            </a:pPr>
            <a:endParaRPr lang="fr-FR" sz="2400" dirty="0" smtClean="0"/>
          </a:p>
          <a:p>
            <a:pPr marL="0" indent="0">
              <a:buNone/>
            </a:pPr>
            <a:endParaRPr lang="fr-FR" dirty="0"/>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84</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00634645"/>
      </p:ext>
    </p:extLst>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r>
              <a:rPr lang="fr-FR" sz="2400" dirty="0" smtClean="0"/>
              <a:t>- De </a:t>
            </a:r>
            <a:r>
              <a:rPr lang="fr-FR" sz="2400" dirty="0"/>
              <a:t>l’appartenance syndicale, la vie sexuelle,</a:t>
            </a:r>
          </a:p>
          <a:p>
            <a:pPr marL="0" indent="0" algn="just">
              <a:buNone/>
            </a:pPr>
            <a:endParaRPr lang="fr-FR" sz="2400" dirty="0" smtClean="0"/>
          </a:p>
          <a:p>
            <a:pPr marL="0" indent="0" algn="just">
              <a:buNone/>
            </a:pPr>
            <a:r>
              <a:rPr lang="fr-FR" sz="2400" dirty="0" smtClean="0"/>
              <a:t>- Des </a:t>
            </a:r>
            <a:r>
              <a:rPr lang="fr-FR" sz="2400" dirty="0"/>
              <a:t>données génétiques ou sanitaires</a:t>
            </a:r>
            <a:r>
              <a:rPr lang="fr-FR" sz="2400" dirty="0" smtClean="0"/>
              <a:t>.</a:t>
            </a:r>
          </a:p>
          <a:p>
            <a:pPr algn="just"/>
            <a:endParaRPr lang="fr-FR" sz="2400" dirty="0" smtClean="0"/>
          </a:p>
          <a:p>
            <a:pPr algn="just"/>
            <a:r>
              <a:rPr lang="fr-FR" sz="2400" dirty="0" smtClean="0"/>
              <a:t>Toutefois ce principe admet des exceptions listées à l’article 31 de l’acte additionnel.</a:t>
            </a:r>
          </a:p>
          <a:p>
            <a:pPr marL="0" indent="0" algn="just">
              <a:buNone/>
            </a:pPr>
            <a:endParaRPr lang="fr-FR" sz="2800" dirty="0" smtClean="0"/>
          </a:p>
          <a:p>
            <a:pPr marL="0" indent="0" algn="just">
              <a:buNone/>
            </a:pPr>
            <a:r>
              <a:rPr lang="fr-FR" sz="2800" b="1" u="sng" dirty="0" smtClean="0"/>
              <a:t>N.B</a:t>
            </a:r>
            <a:r>
              <a:rPr lang="fr-FR" sz="2800" dirty="0" smtClean="0"/>
              <a:t>. La pertinence de cette disposition ne comprend aisément au regard de la politique d’intégration en cours, faite de diversités.</a:t>
            </a:r>
            <a:endParaRPr lang="fr-FR" sz="2800" dirty="0"/>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85</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40672713"/>
      </p:ext>
    </p:extLst>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r>
              <a:rPr lang="fr-FR" sz="2000" b="1" dirty="0" smtClean="0"/>
              <a:t>III.2.4. </a:t>
            </a:r>
            <a:r>
              <a:rPr lang="fr-FR" sz="2000" b="1" u="sng" dirty="0" smtClean="0"/>
              <a:t>Les </a:t>
            </a:r>
            <a:r>
              <a:rPr lang="fr-FR" sz="2000" b="1" u="sng" dirty="0"/>
              <a:t>droits des personnes concernées </a:t>
            </a:r>
            <a:endParaRPr lang="fr-FR" sz="2000" b="1" u="sng" dirty="0" smtClean="0"/>
          </a:p>
          <a:p>
            <a:pPr marL="0" indent="0" algn="ctr">
              <a:buNone/>
            </a:pPr>
            <a:r>
              <a:rPr lang="fr-FR" sz="2000" b="1" u="sng" dirty="0" smtClean="0"/>
              <a:t>en </a:t>
            </a:r>
            <a:r>
              <a:rPr lang="fr-FR" sz="2000" b="1" u="sng" dirty="0"/>
              <a:t>matière de traitement des données</a:t>
            </a:r>
          </a:p>
          <a:p>
            <a:pPr marL="0" indent="0">
              <a:buNone/>
            </a:pPr>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86</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19389873"/>
      </p:ext>
    </p:extLst>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lvl="0" algn="just"/>
            <a:r>
              <a:rPr lang="fr-FR" sz="2800" b="1" dirty="0" smtClean="0"/>
              <a:t>Le </a:t>
            </a:r>
            <a:r>
              <a:rPr lang="fr-FR" sz="2800" b="1" dirty="0"/>
              <a:t>droit à l’information </a:t>
            </a:r>
          </a:p>
          <a:p>
            <a:pPr marL="0" lvl="0" indent="0" algn="just">
              <a:buNone/>
            </a:pPr>
            <a:endParaRPr lang="fr-FR" sz="2800" b="1" dirty="0" smtClean="0"/>
          </a:p>
          <a:p>
            <a:pPr lvl="0" algn="just"/>
            <a:r>
              <a:rPr lang="fr-FR" sz="2800" b="1" dirty="0" smtClean="0"/>
              <a:t>Le </a:t>
            </a:r>
            <a:r>
              <a:rPr lang="fr-FR" sz="2800" b="1" dirty="0"/>
              <a:t>droit d’accès </a:t>
            </a:r>
          </a:p>
          <a:p>
            <a:pPr marL="0" lvl="0" indent="0" algn="just">
              <a:buNone/>
            </a:pPr>
            <a:endParaRPr lang="fr-FR" sz="2800" b="1" dirty="0" smtClean="0"/>
          </a:p>
          <a:p>
            <a:pPr lvl="0" algn="just"/>
            <a:r>
              <a:rPr lang="fr-FR" sz="2800" b="1" dirty="0" smtClean="0"/>
              <a:t>Le </a:t>
            </a:r>
            <a:r>
              <a:rPr lang="fr-FR" sz="2800" b="1" dirty="0"/>
              <a:t>droit d’opposition </a:t>
            </a:r>
          </a:p>
          <a:p>
            <a:pPr marL="0" lvl="0" indent="0" algn="just">
              <a:buNone/>
            </a:pPr>
            <a:endParaRPr lang="fr-FR" sz="2800" b="1" dirty="0" smtClean="0"/>
          </a:p>
          <a:p>
            <a:pPr lvl="0" algn="just"/>
            <a:r>
              <a:rPr lang="fr-FR" sz="2800" b="1" dirty="0" smtClean="0"/>
              <a:t>Le </a:t>
            </a:r>
            <a:r>
              <a:rPr lang="fr-FR" sz="2800" b="1" dirty="0"/>
              <a:t>droit de rectification et de suppression</a:t>
            </a:r>
            <a:endParaRPr lang="fr-FR" sz="2800" b="1" u="sng"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87</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94924441"/>
      </p:ext>
    </p:extLst>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a:t>Le droit à </a:t>
            </a:r>
            <a:r>
              <a:rPr lang="fr-FR" sz="2800" b="1" u="sng" dirty="0" smtClean="0"/>
              <a:t>l’information</a:t>
            </a:r>
            <a:r>
              <a:rPr lang="fr-FR" sz="2800" b="1" dirty="0" smtClean="0"/>
              <a:t> (art)</a:t>
            </a:r>
            <a:endParaRPr lang="fr-FR" sz="2800" dirty="0"/>
          </a:p>
        </p:txBody>
      </p:sp>
      <p:sp>
        <p:nvSpPr>
          <p:cNvPr id="3" name="Espace réservé du contenu 2"/>
          <p:cNvSpPr>
            <a:spLocks noGrp="1"/>
          </p:cNvSpPr>
          <p:nvPr>
            <p:ph idx="1"/>
          </p:nvPr>
        </p:nvSpPr>
        <p:spPr/>
        <p:txBody>
          <a:bodyPr>
            <a:normAutofit lnSpcReduction="10000"/>
          </a:bodyPr>
          <a:lstStyle/>
          <a:p>
            <a:pPr algn="just"/>
            <a:r>
              <a:rPr lang="fr-FR" sz="3000" dirty="0"/>
              <a:t>Toute personne a un droit de regard sur ses propres données ; par conséquent, quiconque met en œuvre un fichier ou un traitement de données personnelles est obligé d’informer les personnes fichées de son identité, de l’objectif de la collecte d’informations et de son caractère obligatoire ou facultatif, des destinataires des informations, des droits reconnus à la personne, des éventuels transferts de données vers un pays hors de l’Union européenne.</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88</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13759956"/>
      </p:ext>
    </p:extLst>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a:t>Le droit </a:t>
            </a:r>
            <a:r>
              <a:rPr lang="fr-FR" sz="2800" b="1" u="sng" dirty="0" smtClean="0"/>
              <a:t>d’accès</a:t>
            </a:r>
            <a:r>
              <a:rPr lang="fr-FR" sz="2800" b="1" dirty="0" smtClean="0"/>
              <a:t> (art)</a:t>
            </a:r>
            <a:endParaRPr lang="fr-FR" sz="2800" dirty="0"/>
          </a:p>
        </p:txBody>
      </p:sp>
      <p:sp>
        <p:nvSpPr>
          <p:cNvPr id="3" name="Espace réservé du contenu 2"/>
          <p:cNvSpPr>
            <a:spLocks noGrp="1"/>
          </p:cNvSpPr>
          <p:nvPr>
            <p:ph idx="1"/>
          </p:nvPr>
        </p:nvSpPr>
        <p:spPr/>
        <p:txBody>
          <a:bodyPr/>
          <a:lstStyle/>
          <a:p>
            <a:pPr algn="just"/>
            <a:r>
              <a:rPr lang="fr-FR" sz="2800" dirty="0"/>
              <a:t>Vous pouvez demander directement au responsable d'un fichier s'il détient des informations sur vous (site web, magasin, banque...), et demander à ce que l’on vous communique l’intégralité de ces données. L'exercice du droit d’accès permet de contrôler l'exactitude des données et, au besoin, de les faire rectifier ou effacer.</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89</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35607214"/>
      </p:ext>
    </p:extLst>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800" b="1" dirty="0" smtClean="0">
              <a:solidFill>
                <a:srgbClr val="C00000"/>
              </a:solidFill>
            </a:endParaRPr>
          </a:p>
          <a:p>
            <a:pPr marL="0" indent="0" algn="ctr">
              <a:buNone/>
            </a:pPr>
            <a:endParaRPr lang="fr-FR" sz="2800" b="1" dirty="0">
              <a:solidFill>
                <a:srgbClr val="C00000"/>
              </a:solidFill>
            </a:endParaRPr>
          </a:p>
          <a:p>
            <a:pPr marL="0" indent="0" algn="ctr">
              <a:buNone/>
            </a:pPr>
            <a:r>
              <a:rPr lang="fr-FR" sz="2800" b="1" dirty="0" smtClean="0">
                <a:solidFill>
                  <a:srgbClr val="C00000"/>
                </a:solidFill>
              </a:rPr>
              <a:t>"</a:t>
            </a:r>
            <a:r>
              <a:rPr lang="fr-FR" sz="2800" b="1" dirty="0">
                <a:solidFill>
                  <a:srgbClr val="C00000"/>
                </a:solidFill>
              </a:rPr>
              <a:t>L’innovation disruptive est une innovation de rupture, par opposition à l’innovation incrémentale, qui se contente d’optimiser </a:t>
            </a:r>
            <a:r>
              <a:rPr lang="fr-FR" sz="2800" b="1" dirty="0" smtClean="0">
                <a:solidFill>
                  <a:srgbClr val="C00000"/>
                </a:solidFill>
              </a:rPr>
              <a:t>l’existant » .  </a:t>
            </a:r>
          </a:p>
          <a:p>
            <a:pPr marL="0" indent="0" algn="ctr">
              <a:buNone/>
            </a:pPr>
            <a:endParaRPr lang="fr-FR" sz="2400" b="1" dirty="0" smtClean="0"/>
          </a:p>
          <a:p>
            <a:pPr marL="0" indent="0" algn="ctr">
              <a:buNone/>
            </a:pPr>
            <a:r>
              <a:rPr lang="fr-FR" sz="2400" b="1" dirty="0" smtClean="0"/>
              <a:t>Jean-Marie </a:t>
            </a:r>
            <a:r>
              <a:rPr lang="fr-FR" sz="2400" b="1" dirty="0"/>
              <a:t>Dru.</a:t>
            </a:r>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60210137"/>
      </p:ext>
    </p:extLst>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a:t>Le droit </a:t>
            </a:r>
            <a:r>
              <a:rPr lang="fr-FR" sz="2800" b="1" u="sng" dirty="0" smtClean="0"/>
              <a:t>d’opposition</a:t>
            </a:r>
            <a:r>
              <a:rPr lang="fr-FR" sz="2800" b="1" dirty="0" smtClean="0"/>
              <a:t> (art)</a:t>
            </a:r>
            <a:endParaRPr lang="fr-FR" sz="2800" dirty="0"/>
          </a:p>
        </p:txBody>
      </p:sp>
      <p:sp>
        <p:nvSpPr>
          <p:cNvPr id="3" name="Espace réservé du contenu 2"/>
          <p:cNvSpPr>
            <a:spLocks noGrp="1"/>
          </p:cNvSpPr>
          <p:nvPr>
            <p:ph idx="1"/>
          </p:nvPr>
        </p:nvSpPr>
        <p:spPr/>
        <p:txBody>
          <a:bodyPr/>
          <a:lstStyle/>
          <a:p>
            <a:pPr algn="just"/>
            <a:r>
              <a:rPr lang="fr-FR" sz="2800" dirty="0"/>
              <a:t>Vous pouvez vous opposer, pour des motifs légitimes, à figurer dans un fichier. En matière de prospection, notamment commerciale, ce droit peut s'exercer sans avoir à justifier d'un motif légitime. Vous pouvez vous opposer à ce que les données vous concernant soient diffusées, transmises ou conservées.</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90</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98250248"/>
      </p:ext>
    </p:extLst>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sz="3100" b="1" u="sng" dirty="0" smtClean="0"/>
              <a:t/>
            </a:r>
            <a:br>
              <a:rPr lang="fr-FR" sz="3100" b="1" u="sng" dirty="0" smtClean="0"/>
            </a:br>
            <a:r>
              <a:rPr lang="fr-FR" sz="3100" b="1" u="sng" dirty="0" smtClean="0"/>
              <a:t>Le </a:t>
            </a:r>
            <a:r>
              <a:rPr lang="fr-FR" sz="3100" b="1" u="sng" dirty="0"/>
              <a:t>droit de rectification et de </a:t>
            </a:r>
            <a:r>
              <a:rPr lang="fr-FR" sz="3100" b="1" u="sng" dirty="0" smtClean="0"/>
              <a:t>suppression</a:t>
            </a:r>
            <a:r>
              <a:rPr lang="fr-FR" sz="3100" b="1" dirty="0" smtClean="0"/>
              <a:t> (art)</a:t>
            </a:r>
            <a:r>
              <a:rPr lang="fr-FR" b="1" u="sng" dirty="0"/>
              <a:t/>
            </a:r>
            <a:br>
              <a:rPr lang="fr-FR" b="1" u="sng" dirty="0"/>
            </a:br>
            <a:endParaRPr lang="fr-FR" dirty="0"/>
          </a:p>
        </p:txBody>
      </p:sp>
      <p:sp>
        <p:nvSpPr>
          <p:cNvPr id="3" name="Espace réservé du contenu 2"/>
          <p:cNvSpPr>
            <a:spLocks noGrp="1"/>
          </p:cNvSpPr>
          <p:nvPr>
            <p:ph idx="1"/>
          </p:nvPr>
        </p:nvSpPr>
        <p:spPr/>
        <p:txBody>
          <a:bodyPr/>
          <a:lstStyle/>
          <a:p>
            <a:pPr algn="just"/>
            <a:r>
              <a:rPr lang="fr-FR" sz="2800" dirty="0"/>
              <a:t>Vous pouvez demander la rectification des informations inexactes vous concernant. Le droit de rectification complète le droit d’accès. Il permet d’éviter qu’un organisme ne traite ou ne diffuse de fausses informations sur vous. </a:t>
            </a:r>
            <a:r>
              <a:rPr lang="fr-FR" sz="2800" u="sng" dirty="0">
                <a:hlinkClick r:id="rId2" tooltip="Twitter  est désactivé. Autorisez le dépôt de cookies pour accéder au contenu."/>
              </a:rPr>
              <a:t> </a:t>
            </a:r>
            <a:endParaRPr lang="fr-FR" sz="2800" dirty="0"/>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91</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09972262"/>
      </p:ext>
    </p:extLst>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endParaRPr lang="fr-FR" sz="2000" b="1" dirty="0"/>
          </a:p>
          <a:p>
            <a:pPr marL="0" indent="0" algn="ctr">
              <a:buNone/>
            </a:pPr>
            <a:endParaRPr lang="fr-FR" sz="2000" b="1" dirty="0" smtClean="0"/>
          </a:p>
          <a:p>
            <a:pPr marL="0" indent="0" algn="ctr">
              <a:buNone/>
            </a:pPr>
            <a:r>
              <a:rPr lang="fr-FR" sz="2000" b="1" dirty="0" smtClean="0"/>
              <a:t>III.2.5. </a:t>
            </a:r>
            <a:r>
              <a:rPr lang="fr-FR" sz="2000" b="1" u="sng" dirty="0" smtClean="0"/>
              <a:t>les obligations du responsable </a:t>
            </a:r>
          </a:p>
          <a:p>
            <a:pPr marL="0" indent="0" algn="ctr">
              <a:buNone/>
            </a:pPr>
            <a:r>
              <a:rPr lang="fr-FR" sz="2000" b="1" u="sng" dirty="0" smtClean="0"/>
              <a:t>de traitement des données à caractère personnel</a:t>
            </a:r>
            <a:endParaRPr lang="fr-FR" sz="2000" b="1" u="sng"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92</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84644442"/>
      </p:ext>
    </p:extLst>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b="1" dirty="0" smtClean="0"/>
              <a:t>Les obligations de confidentialité</a:t>
            </a:r>
          </a:p>
          <a:p>
            <a:pPr algn="just"/>
            <a:endParaRPr lang="fr-FR" sz="2800" b="1" dirty="0" smtClean="0"/>
          </a:p>
          <a:p>
            <a:pPr algn="just"/>
            <a:r>
              <a:rPr lang="fr-FR" sz="2800" b="1" dirty="0" smtClean="0"/>
              <a:t>Les obligations de sécurité</a:t>
            </a:r>
          </a:p>
          <a:p>
            <a:pPr algn="just"/>
            <a:endParaRPr lang="fr-FR" sz="2800" b="1" dirty="0" smtClean="0"/>
          </a:p>
          <a:p>
            <a:pPr algn="just"/>
            <a:r>
              <a:rPr lang="fr-FR" sz="2800" b="1" dirty="0" smtClean="0"/>
              <a:t>Les obligations de conservation</a:t>
            </a:r>
          </a:p>
          <a:p>
            <a:pPr algn="just"/>
            <a:endParaRPr lang="fr-FR" sz="2800" b="1" dirty="0" smtClean="0"/>
          </a:p>
          <a:p>
            <a:pPr algn="just"/>
            <a:r>
              <a:rPr lang="fr-FR" sz="2800" b="1" dirty="0" smtClean="0"/>
              <a:t>Les obligations de pérennité</a:t>
            </a:r>
            <a:endParaRPr lang="fr-FR" sz="2800" b="1"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93</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79144794"/>
      </p:ext>
    </p:extLst>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100" b="1" u="sng" dirty="0" smtClean="0"/>
              <a:t/>
            </a:r>
            <a:br>
              <a:rPr lang="fr-FR" sz="3100" b="1" u="sng" dirty="0" smtClean="0"/>
            </a:br>
            <a:r>
              <a:rPr lang="fr-FR" sz="3100" b="1" u="sng" dirty="0" smtClean="0"/>
              <a:t>Les </a:t>
            </a:r>
            <a:r>
              <a:rPr lang="fr-FR" sz="3100" b="1" u="sng" dirty="0"/>
              <a:t>obligations de </a:t>
            </a:r>
            <a:r>
              <a:rPr lang="fr-FR" sz="3100" b="1" u="sng" dirty="0" smtClean="0"/>
              <a:t>confidentialité</a:t>
            </a:r>
            <a:r>
              <a:rPr lang="fr-FR" sz="3100" b="1" dirty="0" smtClean="0"/>
              <a:t> (art 42)</a:t>
            </a:r>
            <a:r>
              <a:rPr lang="fr-FR" b="1" dirty="0"/>
              <a:t/>
            </a:r>
            <a:br>
              <a:rPr lang="fr-FR" b="1" dirty="0"/>
            </a:br>
            <a:endParaRPr lang="fr-FR" dirty="0"/>
          </a:p>
        </p:txBody>
      </p:sp>
      <p:sp>
        <p:nvSpPr>
          <p:cNvPr id="3" name="Espace réservé du contenu 2"/>
          <p:cNvSpPr>
            <a:spLocks noGrp="1"/>
          </p:cNvSpPr>
          <p:nvPr>
            <p:ph idx="1"/>
          </p:nvPr>
        </p:nvSpPr>
        <p:spPr/>
        <p:txBody>
          <a:bodyPr/>
          <a:lstStyle/>
          <a:p>
            <a:pPr algn="just"/>
            <a:r>
              <a:rPr lang="fr-FR" sz="2800" dirty="0"/>
              <a:t>Le traitement des données à caractère personnel est confidentiel. Il est effectué exclusivement par des personnes qui agissent sous l’autorité du responsable du traitement, seulement sur ses instructions.</a:t>
            </a:r>
          </a:p>
          <a:p>
            <a:endParaRPr lang="fr-FR"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94</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56925444"/>
      </p:ext>
    </p:extLst>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100" b="1" u="sng" dirty="0" smtClean="0"/>
              <a:t/>
            </a:r>
            <a:br>
              <a:rPr lang="fr-FR" sz="3100" b="1" u="sng" dirty="0" smtClean="0"/>
            </a:br>
            <a:r>
              <a:rPr lang="fr-FR" sz="3100" b="1" u="sng" dirty="0" smtClean="0"/>
              <a:t>Les </a:t>
            </a:r>
            <a:r>
              <a:rPr lang="fr-FR" sz="3100" b="1" u="sng" dirty="0"/>
              <a:t>obligations de </a:t>
            </a:r>
            <a:r>
              <a:rPr lang="fr-FR" sz="3100" b="1" u="sng" dirty="0" smtClean="0"/>
              <a:t>sécurité</a:t>
            </a:r>
            <a:r>
              <a:rPr lang="fr-FR" sz="3100" b="1" dirty="0" smtClean="0"/>
              <a:t> (art 43)</a:t>
            </a:r>
            <a:r>
              <a:rPr lang="fr-FR" b="1" dirty="0"/>
              <a:t/>
            </a:r>
            <a:br>
              <a:rPr lang="fr-FR" b="1" dirty="0"/>
            </a:br>
            <a:endParaRPr lang="fr-FR" dirty="0"/>
          </a:p>
        </p:txBody>
      </p:sp>
      <p:sp>
        <p:nvSpPr>
          <p:cNvPr id="3" name="Espace réservé du contenu 2"/>
          <p:cNvSpPr>
            <a:spLocks noGrp="1"/>
          </p:cNvSpPr>
          <p:nvPr>
            <p:ph idx="1"/>
          </p:nvPr>
        </p:nvSpPr>
        <p:spPr/>
        <p:txBody>
          <a:bodyPr>
            <a:normAutofit/>
          </a:bodyPr>
          <a:lstStyle/>
          <a:p>
            <a:pPr algn="just"/>
            <a:r>
              <a:rPr lang="fr-FR" sz="2800" dirty="0" smtClean="0"/>
              <a:t>Le responsable du traitement est tenu de prendre toute précaution utile au regard de la nature des données et notamment, pour empêcher qu’elles soient déformées, endommagées ou que des tiers non autorisés y aient accès.</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95</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89094961"/>
      </p:ext>
    </p:extLst>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100" b="1" u="sng" dirty="0" smtClean="0"/>
              <a:t/>
            </a:r>
            <a:br>
              <a:rPr lang="fr-FR" sz="3100" b="1" u="sng" dirty="0" smtClean="0"/>
            </a:br>
            <a:r>
              <a:rPr lang="fr-FR" sz="3100" b="1" u="sng" dirty="0" smtClean="0"/>
              <a:t>Les </a:t>
            </a:r>
            <a:r>
              <a:rPr lang="fr-FR" sz="3100" b="1" u="sng" dirty="0"/>
              <a:t>obligations de </a:t>
            </a:r>
            <a:r>
              <a:rPr lang="fr-FR" sz="3100" b="1" u="sng" dirty="0" smtClean="0"/>
              <a:t>conservation</a:t>
            </a:r>
            <a:r>
              <a:rPr lang="fr-FR" sz="3100" b="1" dirty="0" smtClean="0"/>
              <a:t> (art 44)</a:t>
            </a:r>
            <a:r>
              <a:rPr lang="fr-FR" b="1" dirty="0"/>
              <a:t/>
            </a:r>
            <a:br>
              <a:rPr lang="fr-FR" b="1" dirty="0"/>
            </a:br>
            <a:endParaRPr lang="fr-FR" dirty="0"/>
          </a:p>
        </p:txBody>
      </p:sp>
      <p:sp>
        <p:nvSpPr>
          <p:cNvPr id="3" name="Espace réservé du contenu 2"/>
          <p:cNvSpPr>
            <a:spLocks noGrp="1"/>
          </p:cNvSpPr>
          <p:nvPr>
            <p:ph idx="1"/>
          </p:nvPr>
        </p:nvSpPr>
        <p:spPr/>
        <p:txBody>
          <a:bodyPr>
            <a:normAutofit/>
          </a:bodyPr>
          <a:lstStyle/>
          <a:p>
            <a:pPr algn="just"/>
            <a:r>
              <a:rPr lang="fr-FR" sz="2800" dirty="0" smtClean="0"/>
              <a:t>Les données à caractère personnel doivent être conservées pendant une durée fixée par un texte réglementaire, et uniquement pour les fins en vue desquelles elles ont été recueillies.</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96</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8414117"/>
      </p:ext>
    </p:extLst>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a:t>Les obligations de </a:t>
            </a:r>
            <a:r>
              <a:rPr lang="fr-FR" sz="2800" b="1" u="sng" dirty="0" smtClean="0"/>
              <a:t>pérennité</a:t>
            </a:r>
            <a:r>
              <a:rPr lang="fr-FR" sz="2800" b="1" dirty="0" smtClean="0"/>
              <a:t> (art 45)</a:t>
            </a:r>
            <a:endParaRPr lang="fr-FR" sz="2800" b="1" dirty="0"/>
          </a:p>
        </p:txBody>
      </p:sp>
      <p:sp>
        <p:nvSpPr>
          <p:cNvPr id="3" name="Espace réservé du contenu 2"/>
          <p:cNvSpPr>
            <a:spLocks noGrp="1"/>
          </p:cNvSpPr>
          <p:nvPr>
            <p:ph idx="1"/>
          </p:nvPr>
        </p:nvSpPr>
        <p:spPr/>
        <p:txBody>
          <a:bodyPr>
            <a:normAutofit/>
          </a:bodyPr>
          <a:lstStyle/>
          <a:p>
            <a:pPr algn="just"/>
            <a:r>
              <a:rPr lang="fr-FR" sz="2800" dirty="0" smtClean="0"/>
              <a:t>le responsable des traitements est tenu de prendre toute mesure utile pour assurer que les données à caractère personnel traitées, pourront  être exploitées quel que soit le support technique utilisé.</a:t>
            </a:r>
          </a:p>
          <a:p>
            <a:pPr algn="just"/>
            <a:endParaRPr lang="fr-FR" sz="2800" dirty="0"/>
          </a:p>
          <a:p>
            <a:pPr algn="just"/>
            <a:r>
              <a:rPr lang="fr-FR" sz="2800" dirty="0" smtClean="0"/>
              <a:t>Il doit particulièrement s’assurer que l’évolution de la technologie ne </a:t>
            </a:r>
            <a:r>
              <a:rPr lang="fr-FR" sz="2800" smtClean="0"/>
              <a:t>sera pas </a:t>
            </a:r>
            <a:r>
              <a:rPr lang="fr-FR" sz="2800" dirty="0" smtClean="0"/>
              <a:t>un obstacle à </a:t>
            </a:r>
            <a:r>
              <a:rPr lang="fr-FR" sz="2800" smtClean="0"/>
              <a:t>cette exploitation. </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97</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3577757"/>
      </p:ext>
    </p:extLst>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lgn="ctr">
              <a:buNone/>
            </a:pPr>
            <a:endParaRPr lang="fr-FR" sz="2800" b="1" dirty="0" smtClean="0"/>
          </a:p>
          <a:p>
            <a:pPr marL="0" indent="0" algn="ctr">
              <a:buNone/>
            </a:pPr>
            <a:endParaRPr lang="fr-FR" sz="2800" b="1" dirty="0"/>
          </a:p>
          <a:p>
            <a:pPr marL="0" indent="0" algn="ctr">
              <a:buNone/>
            </a:pPr>
            <a:r>
              <a:rPr lang="fr-FR" sz="2800" b="1" dirty="0" smtClean="0"/>
              <a:t>L’obligation, c’est le pendant d’un droit subjectif. </a:t>
            </a:r>
          </a:p>
          <a:p>
            <a:pPr marL="0" indent="0" algn="ctr">
              <a:buNone/>
            </a:pPr>
            <a:r>
              <a:rPr lang="fr-FR" sz="2800" b="1" dirty="0" smtClean="0"/>
              <a:t>Son non respect est de nature à entrainer des sanctions. Et nous savons tous ce que c’est de sanctionner une banque!</a:t>
            </a:r>
            <a:endParaRPr lang="fr-FR" sz="2800" b="1"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98</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58016194"/>
      </p:ext>
    </p:extLst>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just"/>
            <a:r>
              <a:rPr lang="fr-FR" sz="2800" dirty="0" smtClean="0"/>
              <a:t>C’est cela que la banque numérique entraine pour le juriste. </a:t>
            </a:r>
          </a:p>
          <a:p>
            <a:pPr algn="just"/>
            <a:endParaRPr lang="fr-FR" sz="2800" dirty="0"/>
          </a:p>
          <a:p>
            <a:pPr algn="just"/>
            <a:r>
              <a:rPr lang="fr-FR" sz="2800" dirty="0" smtClean="0"/>
              <a:t>Cela vient s’ajouter pour les aggraver, aux autres obligations, notamment de conformité, de lutte contre le blanchiment de capitaux.</a:t>
            </a:r>
            <a:endParaRPr lang="fr-FR" sz="2800" dirty="0"/>
          </a:p>
        </p:txBody>
      </p:sp>
      <p:sp>
        <p:nvSpPr>
          <p:cNvPr id="4" name="Espace réservé du pied de page 3"/>
          <p:cNvSpPr>
            <a:spLocks noGrp="1"/>
          </p:cNvSpPr>
          <p:nvPr>
            <p:ph type="ftr" sz="quarter" idx="11"/>
          </p:nvPr>
        </p:nvSpPr>
        <p:spPr/>
        <p:txBody>
          <a:bodyPr/>
          <a:lstStyle/>
          <a:p>
            <a:r>
              <a:rPr lang="fr-FR" smtClean="0"/>
              <a:t>demain commence aujourd'hui</a:t>
            </a:r>
            <a:endParaRPr lang="fr-FR"/>
          </a:p>
        </p:txBody>
      </p:sp>
      <p:sp>
        <p:nvSpPr>
          <p:cNvPr id="5" name="Espace réservé du numéro de diapositive 4"/>
          <p:cNvSpPr>
            <a:spLocks noGrp="1"/>
          </p:cNvSpPr>
          <p:nvPr>
            <p:ph type="sldNum" sz="quarter" idx="12"/>
          </p:nvPr>
        </p:nvSpPr>
        <p:spPr/>
        <p:txBody>
          <a:bodyPr/>
          <a:lstStyle/>
          <a:p>
            <a:fld id="{D1B771CA-1E00-478D-BD4A-1A058EBFF61F}" type="slidenum">
              <a:rPr lang="fr-FR" smtClean="0"/>
              <a:pPr/>
              <a:t>99</a:t>
            </a:fld>
            <a:endParaRPr lang="fr-FR"/>
          </a:p>
        </p:txBody>
      </p:sp>
      <p:pic>
        <p:nvPicPr>
          <p:cNvPr id="6" name="Image 5"/>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0627889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11660</TotalTime>
  <Words>4720</Words>
  <Application>Microsoft Macintosh PowerPoint</Application>
  <PresentationFormat>Présentation à l'écran (4:3)</PresentationFormat>
  <Paragraphs>721</Paragraphs>
  <Slides>101</Slides>
  <Notes>0</Notes>
  <HiddenSlides>0</HiddenSlides>
  <MMClips>0</MMClips>
  <ScaleCrop>false</ScaleCrop>
  <HeadingPairs>
    <vt:vector size="4" baseType="variant">
      <vt:variant>
        <vt:lpstr>Modèle de conception</vt:lpstr>
      </vt:variant>
      <vt:variant>
        <vt:i4>1</vt:i4>
      </vt:variant>
      <vt:variant>
        <vt:lpstr>Titres des diapositives</vt:lpstr>
      </vt:variant>
      <vt:variant>
        <vt:i4>101</vt:i4>
      </vt:variant>
    </vt:vector>
  </HeadingPairs>
  <TitlesOfParts>
    <vt:vector size="102" baseType="lpstr">
      <vt:lpstr>Thème Office</vt:lpstr>
      <vt:lpstr>LE JURISTE DE BANQUE FACE  AUX DEFIS DE LA BANQUE NUMERIQUE</vt:lpstr>
      <vt:lpstr>Diapositive 2</vt:lpstr>
      <vt:lpstr>PLAN DE COMMUNNICATION</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  Formalités de déclaration auprès de l’autorité de protection (article 5) </vt:lpstr>
      <vt:lpstr> Exonération de l’obligation de déclaration (art 10) </vt:lpstr>
      <vt:lpstr> Formalités de demandes d’avis et d’autorisations  (art 7) </vt:lpstr>
      <vt:lpstr> Dispense de formalités (art 11)</vt:lpstr>
      <vt:lpstr>Diapositive 56</vt:lpstr>
      <vt:lpstr>Diapositive 57</vt:lpstr>
      <vt:lpstr> Données à caractère personnel (art 1er) </vt:lpstr>
      <vt:lpstr>Diapositive 59</vt:lpstr>
      <vt:lpstr>Diapositive 60</vt:lpstr>
      <vt:lpstr>Diapositive 61</vt:lpstr>
      <vt:lpstr>Diapositive 62</vt:lpstr>
      <vt:lpstr>Diapositive 63</vt:lpstr>
      <vt:lpstr> Personne concernée (art 1er) </vt:lpstr>
      <vt:lpstr>Responsable de traitement (art 1er)</vt:lpstr>
      <vt:lpstr> Destinataire des données à caractère personnel (art 1er) </vt:lpstr>
      <vt:lpstr> Traitement de données à caractère personnel (art 1er) </vt:lpstr>
      <vt:lpstr>Traitement de données à caractère personnel (suite)</vt:lpstr>
      <vt:lpstr>Diapositive 69</vt:lpstr>
      <vt:lpstr>Diapositive 70</vt:lpstr>
      <vt:lpstr>Les 8 principes directeurs</vt:lpstr>
      <vt:lpstr>Les 8 principes directeurs (suite)</vt:lpstr>
      <vt:lpstr> 1. Le principe du consentement et de légitimité   (art 23)</vt:lpstr>
      <vt:lpstr>2. Le principe de licéité et de loyauté (art 24)  </vt:lpstr>
      <vt:lpstr> 3. Le principe de finalité, de pertinence et de conservation (art 25)</vt:lpstr>
      <vt:lpstr>3. Le principe de finalité, de pertinence et de conservation (suite)</vt:lpstr>
      <vt:lpstr> 4. Le principe d’exactitude (art 26)  </vt:lpstr>
      <vt:lpstr>5. Le principe de transparence (art 27)</vt:lpstr>
      <vt:lpstr>5. Le principe de transparence (suite)</vt:lpstr>
      <vt:lpstr>  6. Le principe de confidentialité et de sécurité (art 28)   </vt:lpstr>
      <vt:lpstr>6. Le principe de confidentialité et de sécurité (suite)</vt:lpstr>
      <vt:lpstr>6. Le principe de confidentialité et de sécurité (suite)</vt:lpstr>
      <vt:lpstr>7. Le principe du choix du sous-traitant (art 29)</vt:lpstr>
      <vt:lpstr> 8. Les principes spécifiques (art 30)  </vt:lpstr>
      <vt:lpstr>Diapositive 85</vt:lpstr>
      <vt:lpstr>Diapositive 86</vt:lpstr>
      <vt:lpstr>Diapositive 87</vt:lpstr>
      <vt:lpstr>Le droit à l’information (art)</vt:lpstr>
      <vt:lpstr>Le droit d’accès (art)</vt:lpstr>
      <vt:lpstr>Le droit d’opposition (art)</vt:lpstr>
      <vt:lpstr> Le droit de rectification et de suppression (art) </vt:lpstr>
      <vt:lpstr>Diapositive 92</vt:lpstr>
      <vt:lpstr>Diapositive 93</vt:lpstr>
      <vt:lpstr> Les obligations de confidentialité (art 42) </vt:lpstr>
      <vt:lpstr> Les obligations de sécurité (art 43) </vt:lpstr>
      <vt:lpstr> Les obligations de conservation (art 44) </vt:lpstr>
      <vt:lpstr>Les obligations de pérennité (art 45)</vt:lpstr>
      <vt:lpstr>Diapositive 98</vt:lpstr>
      <vt:lpstr>Diapositive 99</vt:lpstr>
      <vt:lpstr>Diapositive 100</vt:lpstr>
      <vt:lpstr>Merci à vous!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JURISTE DE BANQUE FACE  AUX DEFIS DE LA BANQUE NUMERIQUE</dc:title>
  <dc:creator>Mr Sow</dc:creator>
  <cp:lastModifiedBy>Arlette Boccovi</cp:lastModifiedBy>
  <cp:revision>208</cp:revision>
  <dcterms:created xsi:type="dcterms:W3CDTF">2020-03-14T16:25:05Z</dcterms:created>
  <dcterms:modified xsi:type="dcterms:W3CDTF">2020-03-14T16:25:25Z</dcterms:modified>
</cp:coreProperties>
</file>